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6.xml" ContentType="application/vnd.openxmlformats-officedocument.drawingml.chart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45" r:id="rId4"/>
  </p:sldMasterIdLst>
  <p:notesMasterIdLst>
    <p:notesMasterId r:id="rId51"/>
  </p:notesMasterIdLst>
  <p:sldIdLst>
    <p:sldId id="288" r:id="rId5"/>
    <p:sldId id="257" r:id="rId6"/>
    <p:sldId id="290" r:id="rId7"/>
    <p:sldId id="308" r:id="rId8"/>
    <p:sldId id="312" r:id="rId9"/>
    <p:sldId id="313" r:id="rId10"/>
    <p:sldId id="311" r:id="rId11"/>
    <p:sldId id="310" r:id="rId12"/>
    <p:sldId id="309" r:id="rId13"/>
    <p:sldId id="262" r:id="rId14"/>
    <p:sldId id="316" r:id="rId15"/>
    <p:sldId id="315" r:id="rId16"/>
    <p:sldId id="317" r:id="rId17"/>
    <p:sldId id="318" r:id="rId18"/>
    <p:sldId id="292" r:id="rId19"/>
    <p:sldId id="319" r:id="rId20"/>
    <p:sldId id="320" r:id="rId21"/>
    <p:sldId id="264" r:id="rId22"/>
    <p:sldId id="321" r:id="rId23"/>
    <p:sldId id="324" r:id="rId24"/>
    <p:sldId id="326" r:id="rId25"/>
    <p:sldId id="327" r:id="rId26"/>
    <p:sldId id="328" r:id="rId27"/>
    <p:sldId id="325" r:id="rId28"/>
    <p:sldId id="285" r:id="rId29"/>
    <p:sldId id="258" r:id="rId30"/>
    <p:sldId id="283" r:id="rId31"/>
    <p:sldId id="306" r:id="rId32"/>
    <p:sldId id="307" r:id="rId33"/>
    <p:sldId id="274" r:id="rId34"/>
    <p:sldId id="301" r:id="rId35"/>
    <p:sldId id="265" r:id="rId36"/>
    <p:sldId id="332" r:id="rId37"/>
    <p:sldId id="336" r:id="rId38"/>
    <p:sldId id="335" r:id="rId39"/>
    <p:sldId id="334" r:id="rId40"/>
    <p:sldId id="333" r:id="rId41"/>
    <p:sldId id="329" r:id="rId42"/>
    <p:sldId id="331" r:id="rId43"/>
    <p:sldId id="330" r:id="rId44"/>
    <p:sldId id="304" r:id="rId45"/>
    <p:sldId id="268" r:id="rId46"/>
    <p:sldId id="337" r:id="rId47"/>
    <p:sldId id="338" r:id="rId48"/>
    <p:sldId id="275" r:id="rId49"/>
    <p:sldId id="277" r:id="rId50"/>
  </p:sldIdLst>
  <p:sldSz cx="10080625" cy="7559675"/>
  <p:notesSz cx="6796088" cy="9928225"/>
  <p:defaultTextStyle>
    <a:defPPr>
      <a:defRPr lang="en-GB"/>
    </a:defPPr>
    <a:lvl1pPr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1pPr>
    <a:lvl2pPr marL="742950" indent="-28575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2pPr>
    <a:lvl3pPr marL="1143000" indent="-228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3pPr>
    <a:lvl4pPr marL="1600200" indent="-228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4pPr>
    <a:lvl5pPr marL="2057400" indent="-228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othilde garcia" initials="cg" lastIdx="7" clrIdx="0">
    <p:extLst>
      <p:ext uri="{19B8F6BF-5375-455C-9EA6-DF929625EA0E}">
        <p15:presenceInfo xmlns:p15="http://schemas.microsoft.com/office/powerpoint/2012/main" userId="bac69bece1d22e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C8AFF"/>
    <a:srgbClr val="35EC91"/>
    <a:srgbClr val="FE7BAB"/>
    <a:srgbClr val="C8EFFE"/>
    <a:srgbClr val="DFF6FD"/>
    <a:srgbClr val="B3C9FF"/>
    <a:srgbClr val="1C81F9"/>
    <a:srgbClr val="63DAFD"/>
    <a:srgbClr val="FAB03C"/>
    <a:srgbClr val="D5B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8BC7A3-268D-431C-A046-428B83B9BD82}" v="1700" dt="2024-08-23T13:52:18.258"/>
    <p1510:client id="{781AD07E-F02F-4126-A269-02205230B6B7}" v="2292" dt="2024-08-23T10:18:13.3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45" autoAdjust="0"/>
    <p:restoredTop sz="96247" autoAdjust="0"/>
  </p:normalViewPr>
  <p:slideViewPr>
    <p:cSldViewPr>
      <p:cViewPr>
        <p:scale>
          <a:sx n="75" d="100"/>
          <a:sy n="75" d="100"/>
        </p:scale>
        <p:origin x="2064" y="11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2514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dirty="0">
                <a:solidFill>
                  <a:srgbClr val="FF7BA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Répartition de la consommation électrique des ménages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de la consommation électrique des ménages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B0B7-4E7C-89D2-276F857AE0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B0B7-4E7C-89D2-276F857AE00C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5-B0B7-4E7C-89D2-276F857AE00C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B0B7-4E7C-89D2-276F857AE00C}"/>
              </c:ext>
            </c:extLst>
          </c:dPt>
          <c:cat>
            <c:strRef>
              <c:f>Feuil1!$A$2:$A$5</c:f>
              <c:strCache>
                <c:ptCount val="4"/>
                <c:pt idx="0">
                  <c:v>CHAUFFAGE ELECTRIQUE</c:v>
                </c:pt>
                <c:pt idx="1">
                  <c:v>CUMULUS ELECTRIQUE</c:v>
                </c:pt>
                <c:pt idx="2">
                  <c:v>LUMIERE </c:v>
                </c:pt>
                <c:pt idx="3">
                  <c:v>ELECTROMENAGER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0.22</c:v>
                </c:pt>
                <c:pt idx="2">
                  <c:v>7.0000000000000021E-2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B7-4E7C-89D2-276F857AE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823437525052476E-2"/>
          <c:y val="0.93776765544569129"/>
          <c:w val="0.88921355824271509"/>
          <c:h val="4.81228011702403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lt1"/>
              </a:solidFill>
            </a:ln>
            <a:effectLst/>
          </c:spPr>
          <c:dPt>
            <c:idx val="1"/>
            <c:bubble3D val="0"/>
            <c:spPr>
              <a:solidFill>
                <a:schemeClr val="bg1">
                  <a:alpha val="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69E-4C63-B98B-1BE5B8CDFC46}"/>
              </c:ext>
            </c:extLst>
          </c:dPt>
          <c:dPt>
            <c:idx val="2"/>
            <c:bubble3D val="0"/>
            <c:spPr>
              <a:solidFill>
                <a:schemeClr val="bg1">
                  <a:alpha val="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9E-4C63-B98B-1BE5B8CDFC46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69E-4C63-B98B-1BE5B8CDFC46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55</c:v>
                </c:pt>
                <c:pt idx="1">
                  <c:v>22</c:v>
                </c:pt>
                <c:pt idx="2">
                  <c:v>7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9E-4C63-B98B-1BE5B8CDF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lt1"/>
              </a:solidFill>
            </a:ln>
            <a:effectLst/>
          </c:spPr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C2-4AE7-AD54-A75DB54D93DA}"/>
              </c:ext>
            </c:extLst>
          </c:dPt>
          <c:dPt>
            <c:idx val="2"/>
            <c:bubble3D val="0"/>
            <c:spPr>
              <a:solidFill>
                <a:schemeClr val="bg1">
                  <a:alpha val="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C2-4AE7-AD54-A75DB54D93DA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C2-4AE7-AD54-A75DB54D93DA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55</c:v>
                </c:pt>
                <c:pt idx="1">
                  <c:v>22</c:v>
                </c:pt>
                <c:pt idx="2">
                  <c:v>7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C2-4AE7-AD54-A75DB54D9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83214169007593"/>
          <c:y val="0.12182080341720511"/>
          <c:w val="0.65175004464494124"/>
          <c:h val="0.86567962717819757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dirty="0">
                <a:solidFill>
                  <a:srgbClr val="FF7BA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Répartition de la consommation électrique des ménages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de la consommation électrique des ménages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B0B7-4E7C-89D2-276F857AE0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B0B7-4E7C-89D2-276F857AE00C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5-B0B7-4E7C-89D2-276F857AE00C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B0B7-4E7C-89D2-276F857AE00C}"/>
              </c:ext>
            </c:extLst>
          </c:dPt>
          <c:cat>
            <c:strRef>
              <c:f>Feuil1!$A$2:$A$5</c:f>
              <c:strCache>
                <c:ptCount val="4"/>
                <c:pt idx="0">
                  <c:v>CHAUFFAGE ELECTRIQUE</c:v>
                </c:pt>
                <c:pt idx="1">
                  <c:v>CUMULUS ELECTRIQUE</c:v>
                </c:pt>
                <c:pt idx="2">
                  <c:v>LUMIERE </c:v>
                </c:pt>
                <c:pt idx="3">
                  <c:v>ELECTROMENAGER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0.22</c:v>
                </c:pt>
                <c:pt idx="2">
                  <c:v>7.0000000000000021E-2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B7-4E7C-89D2-276F857AE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823437525052476E-2"/>
          <c:y val="0.93776765544569129"/>
          <c:w val="0.88921355824271509"/>
          <c:h val="4.81228011702403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lt1"/>
              </a:solidFill>
            </a:ln>
            <a:effectLst/>
          </c:spPr>
          <c:dPt>
            <c:idx val="1"/>
            <c:bubble3D val="0"/>
            <c:spPr>
              <a:solidFill>
                <a:schemeClr val="bg1">
                  <a:alpha val="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69E-4C63-B98B-1BE5B8CDFC46}"/>
              </c:ext>
            </c:extLst>
          </c:dPt>
          <c:dPt>
            <c:idx val="2"/>
            <c:bubble3D val="0"/>
            <c:spPr>
              <a:solidFill>
                <a:schemeClr val="bg1">
                  <a:alpha val="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9E-4C63-B98B-1BE5B8CDFC46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69E-4C63-B98B-1BE5B8CDFC46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55</c:v>
                </c:pt>
                <c:pt idx="1">
                  <c:v>22</c:v>
                </c:pt>
                <c:pt idx="2">
                  <c:v>7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9E-4C63-B98B-1BE5B8CDF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dirty="0">
                <a:solidFill>
                  <a:srgbClr val="FF7BA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Répartition de la consommation électrique des ménages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de la consommation électrique des ménages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B0B7-4E7C-89D2-276F857AE0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B0B7-4E7C-89D2-276F857AE00C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5-B0B7-4E7C-89D2-276F857AE00C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B0B7-4E7C-89D2-276F857AE00C}"/>
              </c:ext>
            </c:extLst>
          </c:dPt>
          <c:cat>
            <c:strRef>
              <c:f>Feuil1!$A$2:$A$5</c:f>
              <c:strCache>
                <c:ptCount val="4"/>
                <c:pt idx="0">
                  <c:v>CHAUFFAGE ELECTRIQUE</c:v>
                </c:pt>
                <c:pt idx="1">
                  <c:v>CUMULUS ELECTRIQUE</c:v>
                </c:pt>
                <c:pt idx="2">
                  <c:v>LUMIERE </c:v>
                </c:pt>
                <c:pt idx="3">
                  <c:v>ELECTROMENAGER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0.22</c:v>
                </c:pt>
                <c:pt idx="2">
                  <c:v>7.0000000000000021E-2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B7-4E7C-89D2-276F857AE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823437525052476E-2"/>
          <c:y val="0.93776765544569129"/>
          <c:w val="0.88921355824271509"/>
          <c:h val="4.81228011702403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lt1"/>
              </a:solidFill>
            </a:ln>
            <a:effectLst/>
          </c:spPr>
          <c:dPt>
            <c:idx val="1"/>
            <c:bubble3D val="0"/>
            <c:spPr>
              <a:solidFill>
                <a:schemeClr val="bg1">
                  <a:alpha val="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69E-4C63-B98B-1BE5B8CDFC46}"/>
              </c:ext>
            </c:extLst>
          </c:dPt>
          <c:dPt>
            <c:idx val="2"/>
            <c:bubble3D val="0"/>
            <c:spPr>
              <a:solidFill>
                <a:schemeClr val="bg1">
                  <a:alpha val="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9E-4C63-B98B-1BE5B8CDFC46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69E-4C63-B98B-1BE5B8CDFC46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55</c:v>
                </c:pt>
                <c:pt idx="1">
                  <c:v>22</c:v>
                </c:pt>
                <c:pt idx="2">
                  <c:v>7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9E-4C63-B98B-1BE5B8CDF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lt1"/>
              </a:solidFill>
            </a:ln>
            <a:effectLst/>
          </c:spPr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C2-4AE7-AD54-A75DB54D93DA}"/>
              </c:ext>
            </c:extLst>
          </c:dPt>
          <c:dPt>
            <c:idx val="2"/>
            <c:bubble3D val="0"/>
            <c:spPr>
              <a:solidFill>
                <a:schemeClr val="bg1">
                  <a:alpha val="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C2-4AE7-AD54-A75DB54D93DA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C2-4AE7-AD54-A75DB54D93DA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55</c:v>
                </c:pt>
                <c:pt idx="1">
                  <c:v>22</c:v>
                </c:pt>
                <c:pt idx="2">
                  <c:v>7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C2-4AE7-AD54-A75DB54D9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83214169007593"/>
          <c:y val="0.12182080341720511"/>
          <c:w val="0.65175004464494124"/>
          <c:h val="0.86567962717819757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dirty="0">
                <a:solidFill>
                  <a:srgbClr val="FF7BA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Répartition de la consommation électrique des ménages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de la consommation électrique des ménages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B0B7-4E7C-89D2-276F857AE0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B0B7-4E7C-89D2-276F857AE00C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5-B0B7-4E7C-89D2-276F857AE00C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B0B7-4E7C-89D2-276F857AE00C}"/>
              </c:ext>
            </c:extLst>
          </c:dPt>
          <c:cat>
            <c:strRef>
              <c:f>Feuil1!$A$2:$A$5</c:f>
              <c:strCache>
                <c:ptCount val="4"/>
                <c:pt idx="0">
                  <c:v>CHAUFFAGE ELECTRIQUE</c:v>
                </c:pt>
                <c:pt idx="1">
                  <c:v>CUMULUS ELECTRIQUE</c:v>
                </c:pt>
                <c:pt idx="2">
                  <c:v>LUMIERE </c:v>
                </c:pt>
                <c:pt idx="3">
                  <c:v>ELECTROMENAGER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0.22</c:v>
                </c:pt>
                <c:pt idx="2">
                  <c:v>7.0000000000000021E-2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B7-4E7C-89D2-276F857AE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823437525052476E-2"/>
          <c:y val="0.93776765544569129"/>
          <c:w val="0.88921355824271509"/>
          <c:h val="4.81228011702403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lt1"/>
              </a:solidFill>
            </a:ln>
            <a:effectLst/>
          </c:spPr>
          <c:dPt>
            <c:idx val="1"/>
            <c:bubble3D val="0"/>
            <c:spPr>
              <a:solidFill>
                <a:schemeClr val="bg1">
                  <a:alpha val="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69E-4C63-B98B-1BE5B8CDFC46}"/>
              </c:ext>
            </c:extLst>
          </c:dPt>
          <c:dPt>
            <c:idx val="2"/>
            <c:bubble3D val="0"/>
            <c:spPr>
              <a:solidFill>
                <a:schemeClr val="bg1">
                  <a:alpha val="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9E-4C63-B98B-1BE5B8CDFC46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69E-4C63-B98B-1BE5B8CDFC46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55</c:v>
                </c:pt>
                <c:pt idx="1">
                  <c:v>22</c:v>
                </c:pt>
                <c:pt idx="2">
                  <c:v>7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9E-4C63-B98B-1BE5B8CDF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lt1"/>
              </a:solidFill>
            </a:ln>
            <a:effectLst/>
          </c:spPr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C2-4AE7-AD54-A75DB54D93DA}"/>
              </c:ext>
            </c:extLst>
          </c:dPt>
          <c:dPt>
            <c:idx val="2"/>
            <c:bubble3D val="0"/>
            <c:spPr>
              <a:solidFill>
                <a:schemeClr val="bg1">
                  <a:alpha val="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C2-4AE7-AD54-A75DB54D93DA}"/>
              </c:ext>
            </c:extLst>
          </c:dPt>
          <c:dPt>
            <c:idx val="3"/>
            <c:bubble3D val="0"/>
            <c:spPr>
              <a:solidFill>
                <a:schemeClr val="bg1">
                  <a:alpha val="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C2-4AE7-AD54-A75DB54D93DA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55</c:v>
                </c:pt>
                <c:pt idx="1">
                  <c:v>22</c:v>
                </c:pt>
                <c:pt idx="2">
                  <c:v>7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C2-4AE7-AD54-A75DB54D9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83214169007593"/>
          <c:y val="0.12182080341720511"/>
          <c:w val="0.65175004464494124"/>
          <c:h val="0.86567962717819757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dirty="0">
                <a:solidFill>
                  <a:srgbClr val="FF7BA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Répartition de la consommation électrique des ménages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de la consommation électrique des ménages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B0B7-4E7C-89D2-276F857AE0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B0B7-4E7C-89D2-276F857AE00C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5-B0B7-4E7C-89D2-276F857AE00C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B0B7-4E7C-89D2-276F857AE00C}"/>
              </c:ext>
            </c:extLst>
          </c:dPt>
          <c:cat>
            <c:strRef>
              <c:f>Feuil1!$A$2:$A$5</c:f>
              <c:strCache>
                <c:ptCount val="4"/>
                <c:pt idx="0">
                  <c:v>CHAUFFAGE ELECTRIQUE</c:v>
                </c:pt>
                <c:pt idx="1">
                  <c:v>CUMULUS ELECTRIQUE</c:v>
                </c:pt>
                <c:pt idx="2">
                  <c:v>LUMIERE </c:v>
                </c:pt>
                <c:pt idx="3">
                  <c:v>ELECTROMENAGER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0.22</c:v>
                </c:pt>
                <c:pt idx="2">
                  <c:v>7.0000000000000021E-2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B7-4E7C-89D2-276F857AE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823437525052476E-2"/>
          <c:y val="0.93776765544569129"/>
          <c:w val="0.88921355824271509"/>
          <c:h val="4.81228011702403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0.54385</cdr:x>
      <cdr:y>0.5</cdr:y>
    </cdr:from>
    <cdr:to>
      <cdr:x>0.66364</cdr:x>
      <cdr:y>0.68782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4307743" y="2700300"/>
          <a:ext cx="948842" cy="1014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8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55%</a:t>
          </a:r>
        </a:p>
      </cdr:txBody>
    </cdr:sp>
  </cdr:relSizeAnchor>
  <cdr:relSizeAnchor xmlns:cdr="http://schemas.openxmlformats.org/drawingml/2006/chartDrawing">
    <cdr:from>
      <cdr:x>0.28738</cdr:x>
      <cdr:y>0.58667</cdr:y>
    </cdr:from>
    <cdr:to>
      <cdr:x>0.40718</cdr:x>
      <cdr:y>0.75598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2193514" y="31683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8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22%</a:t>
          </a:r>
        </a:p>
      </cdr:txBody>
    </cdr:sp>
  </cdr:relSizeAnchor>
  <cdr:relSizeAnchor xmlns:cdr="http://schemas.openxmlformats.org/drawingml/2006/chartDrawing">
    <cdr:from>
      <cdr:x>0.27731</cdr:x>
      <cdr:y>0.41534</cdr:y>
    </cdr:from>
    <cdr:to>
      <cdr:x>0.39711</cdr:x>
      <cdr:y>0.58466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2196570" y="2392624"/>
          <a:ext cx="948921" cy="975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8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7%</a:t>
          </a:r>
        </a:p>
      </cdr:txBody>
    </cdr:sp>
  </cdr:relSizeAnchor>
  <cdr:relSizeAnchor xmlns:cdr="http://schemas.openxmlformats.org/drawingml/2006/chartDrawing">
    <cdr:from>
      <cdr:x>0.37637</cdr:x>
      <cdr:y>0.2954</cdr:y>
    </cdr:from>
    <cdr:to>
      <cdr:x>0.49617</cdr:x>
      <cdr:y>0.46471</cdr:y>
    </cdr:to>
    <cdr:sp macro="" textlink="">
      <cdr:nvSpPr>
        <cdr:cNvPr id="6" name="ZoneTexte 5"/>
        <cdr:cNvSpPr txBox="1"/>
      </cdr:nvSpPr>
      <cdr:spPr>
        <a:xfrm xmlns:a="http://schemas.openxmlformats.org/drawingml/2006/main">
          <a:off x="2981174" y="1701684"/>
          <a:ext cx="948921" cy="975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8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16%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0.54385</cdr:x>
      <cdr:y>0.5</cdr:y>
    </cdr:from>
    <cdr:to>
      <cdr:x>0.66364</cdr:x>
      <cdr:y>0.68782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4307743" y="2700300"/>
          <a:ext cx="948842" cy="1014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8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55%</a:t>
          </a:r>
        </a:p>
      </cdr:txBody>
    </cdr:sp>
  </cdr:relSizeAnchor>
  <cdr:relSizeAnchor xmlns:cdr="http://schemas.openxmlformats.org/drawingml/2006/chartDrawing">
    <cdr:from>
      <cdr:x>0.28738</cdr:x>
      <cdr:y>0.58667</cdr:y>
    </cdr:from>
    <cdr:to>
      <cdr:x>0.40718</cdr:x>
      <cdr:y>0.75598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2193514" y="31683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8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22%</a:t>
          </a:r>
        </a:p>
      </cdr:txBody>
    </cdr:sp>
  </cdr:relSizeAnchor>
  <cdr:relSizeAnchor xmlns:cdr="http://schemas.openxmlformats.org/drawingml/2006/chartDrawing">
    <cdr:from>
      <cdr:x>0.27731</cdr:x>
      <cdr:y>0.41534</cdr:y>
    </cdr:from>
    <cdr:to>
      <cdr:x>0.39711</cdr:x>
      <cdr:y>0.58466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2196570" y="2392624"/>
          <a:ext cx="948921" cy="975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8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7%</a:t>
          </a:r>
        </a:p>
      </cdr:txBody>
    </cdr:sp>
  </cdr:relSizeAnchor>
  <cdr:relSizeAnchor xmlns:cdr="http://schemas.openxmlformats.org/drawingml/2006/chartDrawing">
    <cdr:from>
      <cdr:x>0.37637</cdr:x>
      <cdr:y>0.2954</cdr:y>
    </cdr:from>
    <cdr:to>
      <cdr:x>0.49617</cdr:x>
      <cdr:y>0.46471</cdr:y>
    </cdr:to>
    <cdr:sp macro="" textlink="">
      <cdr:nvSpPr>
        <cdr:cNvPr id="6" name="ZoneTexte 5"/>
        <cdr:cNvSpPr txBox="1"/>
      </cdr:nvSpPr>
      <cdr:spPr>
        <a:xfrm xmlns:a="http://schemas.openxmlformats.org/drawingml/2006/main">
          <a:off x="2981174" y="1701684"/>
          <a:ext cx="948921" cy="975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8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16%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0.54385</cdr:x>
      <cdr:y>0.5</cdr:y>
    </cdr:from>
    <cdr:to>
      <cdr:x>0.66364</cdr:x>
      <cdr:y>0.68782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4307743" y="2700300"/>
          <a:ext cx="948842" cy="1014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8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55%</a:t>
          </a:r>
        </a:p>
      </cdr:txBody>
    </cdr:sp>
  </cdr:relSizeAnchor>
  <cdr:relSizeAnchor xmlns:cdr="http://schemas.openxmlformats.org/drawingml/2006/chartDrawing">
    <cdr:from>
      <cdr:x>0.28738</cdr:x>
      <cdr:y>0.58667</cdr:y>
    </cdr:from>
    <cdr:to>
      <cdr:x>0.40718</cdr:x>
      <cdr:y>0.75598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2193514" y="31683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8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22%</a:t>
          </a:r>
        </a:p>
      </cdr:txBody>
    </cdr:sp>
  </cdr:relSizeAnchor>
  <cdr:relSizeAnchor xmlns:cdr="http://schemas.openxmlformats.org/drawingml/2006/chartDrawing">
    <cdr:from>
      <cdr:x>0.27731</cdr:x>
      <cdr:y>0.41534</cdr:y>
    </cdr:from>
    <cdr:to>
      <cdr:x>0.39711</cdr:x>
      <cdr:y>0.58466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2196570" y="2392624"/>
          <a:ext cx="948921" cy="975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8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7%</a:t>
          </a:r>
        </a:p>
      </cdr:txBody>
    </cdr:sp>
  </cdr:relSizeAnchor>
  <cdr:relSizeAnchor xmlns:cdr="http://schemas.openxmlformats.org/drawingml/2006/chartDrawing">
    <cdr:from>
      <cdr:x>0.37637</cdr:x>
      <cdr:y>0.2954</cdr:y>
    </cdr:from>
    <cdr:to>
      <cdr:x>0.49617</cdr:x>
      <cdr:y>0.46471</cdr:y>
    </cdr:to>
    <cdr:sp macro="" textlink="">
      <cdr:nvSpPr>
        <cdr:cNvPr id="6" name="ZoneTexte 5"/>
        <cdr:cNvSpPr txBox="1"/>
      </cdr:nvSpPr>
      <cdr:spPr>
        <a:xfrm xmlns:a="http://schemas.openxmlformats.org/drawingml/2006/main">
          <a:off x="2981174" y="1701684"/>
          <a:ext cx="948921" cy="975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8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16%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0.54385</cdr:x>
      <cdr:y>0.5</cdr:y>
    </cdr:from>
    <cdr:to>
      <cdr:x>0.66364</cdr:x>
      <cdr:y>0.68782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4307743" y="2700300"/>
          <a:ext cx="948842" cy="1014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8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55%</a:t>
          </a:r>
        </a:p>
      </cdr:txBody>
    </cdr:sp>
  </cdr:relSizeAnchor>
  <cdr:relSizeAnchor xmlns:cdr="http://schemas.openxmlformats.org/drawingml/2006/chartDrawing">
    <cdr:from>
      <cdr:x>0.28738</cdr:x>
      <cdr:y>0.58667</cdr:y>
    </cdr:from>
    <cdr:to>
      <cdr:x>0.40718</cdr:x>
      <cdr:y>0.75598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2193514" y="31683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8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22%</a:t>
          </a:r>
        </a:p>
      </cdr:txBody>
    </cdr:sp>
  </cdr:relSizeAnchor>
  <cdr:relSizeAnchor xmlns:cdr="http://schemas.openxmlformats.org/drawingml/2006/chartDrawing">
    <cdr:from>
      <cdr:x>0.27731</cdr:x>
      <cdr:y>0.41534</cdr:y>
    </cdr:from>
    <cdr:to>
      <cdr:x>0.39711</cdr:x>
      <cdr:y>0.58466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2196570" y="2392624"/>
          <a:ext cx="948921" cy="975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8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7%</a:t>
          </a:r>
        </a:p>
      </cdr:txBody>
    </cdr:sp>
  </cdr:relSizeAnchor>
  <cdr:relSizeAnchor xmlns:cdr="http://schemas.openxmlformats.org/drawingml/2006/chartDrawing">
    <cdr:from>
      <cdr:x>0.37637</cdr:x>
      <cdr:y>0.2954</cdr:y>
    </cdr:from>
    <cdr:to>
      <cdr:x>0.49617</cdr:x>
      <cdr:y>0.46471</cdr:y>
    </cdr:to>
    <cdr:sp macro="" textlink="">
      <cdr:nvSpPr>
        <cdr:cNvPr id="6" name="ZoneTexte 5"/>
        <cdr:cNvSpPr txBox="1"/>
      </cdr:nvSpPr>
      <cdr:spPr>
        <a:xfrm xmlns:a="http://schemas.openxmlformats.org/drawingml/2006/main">
          <a:off x="2981174" y="1701684"/>
          <a:ext cx="948921" cy="975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8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16%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0.54385</cdr:x>
      <cdr:y>0.5</cdr:y>
    </cdr:from>
    <cdr:to>
      <cdr:x>0.66364</cdr:x>
      <cdr:y>0.68782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4307743" y="2700300"/>
          <a:ext cx="948842" cy="1014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8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55%</a:t>
          </a:r>
        </a:p>
      </cdr:txBody>
    </cdr:sp>
  </cdr:relSizeAnchor>
  <cdr:relSizeAnchor xmlns:cdr="http://schemas.openxmlformats.org/drawingml/2006/chartDrawing">
    <cdr:from>
      <cdr:x>0.28738</cdr:x>
      <cdr:y>0.58667</cdr:y>
    </cdr:from>
    <cdr:to>
      <cdr:x>0.40718</cdr:x>
      <cdr:y>0.75598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2193514" y="31683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8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22%</a:t>
          </a:r>
        </a:p>
      </cdr:txBody>
    </cdr:sp>
  </cdr:relSizeAnchor>
  <cdr:relSizeAnchor xmlns:cdr="http://schemas.openxmlformats.org/drawingml/2006/chartDrawing">
    <cdr:from>
      <cdr:x>0.27731</cdr:x>
      <cdr:y>0.41534</cdr:y>
    </cdr:from>
    <cdr:to>
      <cdr:x>0.39711</cdr:x>
      <cdr:y>0.58466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2196570" y="2392624"/>
          <a:ext cx="948921" cy="975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8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7%</a:t>
          </a:r>
        </a:p>
      </cdr:txBody>
    </cdr:sp>
  </cdr:relSizeAnchor>
  <cdr:relSizeAnchor xmlns:cdr="http://schemas.openxmlformats.org/drawingml/2006/chartDrawing">
    <cdr:from>
      <cdr:x>0.37637</cdr:x>
      <cdr:y>0.2954</cdr:y>
    </cdr:from>
    <cdr:to>
      <cdr:x>0.49617</cdr:x>
      <cdr:y>0.46471</cdr:y>
    </cdr:to>
    <cdr:sp macro="" textlink="">
      <cdr:nvSpPr>
        <cdr:cNvPr id="6" name="ZoneTexte 5"/>
        <cdr:cNvSpPr txBox="1"/>
      </cdr:nvSpPr>
      <cdr:spPr>
        <a:xfrm xmlns:a="http://schemas.openxmlformats.org/drawingml/2006/main">
          <a:off x="2981174" y="1701684"/>
          <a:ext cx="948921" cy="975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800" b="1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16%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8762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215900" indent="-212725"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EEA47B51-1D69-4529-B859-42A9384357D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34187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54786C-E2D0-4226-B553-296C1967BD58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1929E8F6-4C04-409C-8DE7-439BF91FEDB7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2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EB4DEC3F-DD51-4E09-9F9B-C2E0702924F0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2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1747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54063"/>
            <a:ext cx="4964112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623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0B36E3-F46E-46FC-8764-8585811E3380}" type="slidenum">
              <a:rPr lang="fr-FR" altLang="fr-FR"/>
              <a:pPr/>
              <a:t>18</a:t>
            </a:fld>
            <a:endParaRPr lang="fr-FR" altLang="fr-FR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A109A177-F3F5-4750-A2D5-4C4C7F62E31E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18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25958F59-3CFE-459A-B9C3-2AE5BFBBE98D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18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849688" y="9429750"/>
            <a:ext cx="29416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880" tIns="41760" rIns="83880" bIns="417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387A325C-195F-4FAB-9BA8-B69F661746A0}" type="slidenum">
              <a:rPr lang="fr-FR" altLang="fr-FR" sz="11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18</a:t>
            </a:fld>
            <a:endParaRPr lang="fr-FR" altLang="fr-FR" sz="110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764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0B36E3-F46E-46FC-8764-8585811E3380}" type="slidenum">
              <a:rPr lang="fr-FR" altLang="fr-FR"/>
              <a:pPr/>
              <a:t>19</a:t>
            </a:fld>
            <a:endParaRPr lang="fr-FR" altLang="fr-FR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A109A177-F3F5-4750-A2D5-4C4C7F62E31E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19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25958F59-3CFE-459A-B9C3-2AE5BFBBE98D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19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849688" y="9429750"/>
            <a:ext cx="29416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880" tIns="41760" rIns="83880" bIns="417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387A325C-195F-4FAB-9BA8-B69F661746A0}" type="slidenum">
              <a:rPr lang="fr-FR" altLang="fr-FR" sz="11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19</a:t>
            </a:fld>
            <a:endParaRPr lang="fr-FR" altLang="fr-FR" sz="110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903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0B36E3-F46E-46FC-8764-8585811E3380}" type="slidenum">
              <a:rPr lang="fr-FR" altLang="fr-FR"/>
              <a:pPr/>
              <a:t>20</a:t>
            </a:fld>
            <a:endParaRPr lang="fr-FR" altLang="fr-FR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A109A177-F3F5-4750-A2D5-4C4C7F62E31E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20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25958F59-3CFE-459A-B9C3-2AE5BFBBE98D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20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849688" y="9429750"/>
            <a:ext cx="29416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880" tIns="41760" rIns="83880" bIns="417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387A325C-195F-4FAB-9BA8-B69F661746A0}" type="slidenum">
              <a:rPr lang="fr-FR" altLang="fr-FR" sz="11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20</a:t>
            </a:fld>
            <a:endParaRPr lang="fr-FR" altLang="fr-FR" sz="110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424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0B36E3-F46E-46FC-8764-8585811E3380}" type="slidenum">
              <a:rPr lang="fr-FR" altLang="fr-FR"/>
              <a:pPr/>
              <a:t>21</a:t>
            </a:fld>
            <a:endParaRPr lang="fr-FR" altLang="fr-FR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A109A177-F3F5-4750-A2D5-4C4C7F62E31E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21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25958F59-3CFE-459A-B9C3-2AE5BFBBE98D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21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849688" y="9429750"/>
            <a:ext cx="29416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880" tIns="41760" rIns="83880" bIns="417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387A325C-195F-4FAB-9BA8-B69F661746A0}" type="slidenum">
              <a:rPr lang="fr-FR" altLang="fr-FR" sz="11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21</a:t>
            </a:fld>
            <a:endParaRPr lang="fr-FR" altLang="fr-FR" sz="11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E5B22173-B90E-012E-8FAE-C764E2DE19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2881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0B36E3-F46E-46FC-8764-8585811E3380}" type="slidenum">
              <a:rPr lang="fr-FR" altLang="fr-FR"/>
              <a:pPr/>
              <a:t>22</a:t>
            </a:fld>
            <a:endParaRPr lang="fr-FR" altLang="fr-FR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A109A177-F3F5-4750-A2D5-4C4C7F62E31E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22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25958F59-3CFE-459A-B9C3-2AE5BFBBE98D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22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849688" y="9429750"/>
            <a:ext cx="29416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880" tIns="41760" rIns="83880" bIns="417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387A325C-195F-4FAB-9BA8-B69F661746A0}" type="slidenum">
              <a:rPr lang="fr-FR" altLang="fr-FR" sz="11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22</a:t>
            </a:fld>
            <a:endParaRPr lang="fr-FR" altLang="fr-FR" sz="11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E5B22173-B90E-012E-8FAE-C764E2DE19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0976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0B36E3-F46E-46FC-8764-8585811E3380}" type="slidenum">
              <a:rPr lang="fr-FR" altLang="fr-FR"/>
              <a:pPr/>
              <a:t>23</a:t>
            </a:fld>
            <a:endParaRPr lang="fr-FR" altLang="fr-FR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A109A177-F3F5-4750-A2D5-4C4C7F62E31E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23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25958F59-3CFE-459A-B9C3-2AE5BFBBE98D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23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849688" y="9429750"/>
            <a:ext cx="29416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880" tIns="41760" rIns="83880" bIns="417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387A325C-195F-4FAB-9BA8-B69F661746A0}" type="slidenum">
              <a:rPr lang="fr-FR" altLang="fr-FR" sz="11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23</a:t>
            </a:fld>
            <a:endParaRPr lang="fr-FR" altLang="fr-FR" sz="11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E5B22173-B90E-012E-8FAE-C764E2DE19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42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FFE267-C954-4835-BD26-B7ED87DC5D93}" type="slidenum">
              <a:rPr lang="fr-FR" altLang="fr-FR"/>
              <a:pPr/>
              <a:t>26</a:t>
            </a:fld>
            <a:endParaRPr lang="fr-FR" altLang="fr-FR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8AB8D361-4EFB-4813-B309-842D93737492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26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4C3384FF-059F-4D57-8C2E-E97BB5EA38DB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26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54063"/>
            <a:ext cx="4964112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578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CCCDAD-CD41-4802-8CCF-32BAC58A4BFE}" type="slidenum">
              <a:rPr lang="fr-FR" altLang="fr-FR"/>
              <a:pPr/>
              <a:t>27</a:t>
            </a:fld>
            <a:endParaRPr lang="fr-FR" altLang="fr-FR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62758831-552B-45AE-BAC5-10413F722724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27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8FCA7FDB-F89C-4F31-BE5C-C69C14187542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27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379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54063"/>
            <a:ext cx="4964112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375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C46406-6865-4EE1-A64C-DEDEEB15945B}" type="slidenum">
              <a:rPr lang="fr-FR" altLang="fr-FR"/>
              <a:pPr/>
              <a:t>28</a:t>
            </a:fld>
            <a:endParaRPr lang="fr-FR" altLang="fr-FR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9F3FD4DB-4A4E-49FB-B716-4A86A52137C0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28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81BBC153-659F-4ADA-98F5-37309F75AC50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28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4819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54063"/>
            <a:ext cx="4964112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575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48748C-2266-4B7D-87D0-D36D7C48B641}" type="slidenum">
              <a:rPr lang="fr-FR" altLang="fr-FR"/>
              <a:pPr/>
              <a:t>30</a:t>
            </a:fld>
            <a:endParaRPr lang="fr-FR" altLang="fr-FR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5A0378A6-EF6D-42CC-9033-5DF8ED2D8432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30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44F75E9C-B3D2-4FE6-8FB5-3E33113B128F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30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491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54063"/>
            <a:ext cx="4964112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981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F37BDB-D094-4568-A720-45EFE6AE90AE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B047230E-6849-41DA-A908-19B93095C6F1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10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FA44C7D5-ABFC-4F7C-BBE7-F9885A080721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10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849688" y="9429750"/>
            <a:ext cx="29416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880" tIns="41760" rIns="83880" bIns="417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14696CBE-6341-44EB-8117-EC3D4CD1C31C}" type="slidenum">
              <a:rPr lang="fr-FR" altLang="fr-FR" sz="11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10</a:t>
            </a:fld>
            <a:endParaRPr lang="fr-FR" altLang="fr-FR" sz="110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138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2FBDDB-4139-43F0-B6E3-86CBE72E7807}" type="slidenum">
              <a:rPr lang="fr-FR" altLang="fr-FR"/>
              <a:pPr/>
              <a:t>32</a:t>
            </a:fld>
            <a:endParaRPr lang="fr-FR" altLang="fr-FR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6D2AD48C-0665-4E12-8B97-7134B2055DBD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32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504C30E4-075C-4653-B436-7213B74E12E1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32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849688" y="9429750"/>
            <a:ext cx="29416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880" tIns="41760" rIns="83880" bIns="417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024880F0-4286-4D2C-873B-3BD8D72CA5A4}" type="slidenum">
              <a:rPr lang="fr-FR" altLang="fr-FR" sz="11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32</a:t>
            </a:fld>
            <a:endParaRPr lang="fr-FR" altLang="fr-FR" sz="110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773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2FBDDB-4139-43F0-B6E3-86CBE72E7807}" type="slidenum">
              <a:rPr lang="fr-FR" altLang="fr-FR"/>
              <a:pPr/>
              <a:t>33</a:t>
            </a:fld>
            <a:endParaRPr lang="fr-FR" altLang="fr-FR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6D2AD48C-0665-4E12-8B97-7134B2055DBD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33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504C30E4-075C-4653-B436-7213B74E12E1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33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849688" y="9429750"/>
            <a:ext cx="29416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880" tIns="41760" rIns="83880" bIns="417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024880F0-4286-4D2C-873B-3BD8D72CA5A4}" type="slidenum">
              <a:rPr lang="fr-FR" altLang="fr-FR" sz="11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33</a:t>
            </a:fld>
            <a:endParaRPr lang="fr-FR" altLang="fr-FR" sz="110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254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2FBDDB-4139-43F0-B6E3-86CBE72E7807}" type="slidenum">
              <a:rPr lang="fr-FR" altLang="fr-FR"/>
              <a:pPr/>
              <a:t>34</a:t>
            </a:fld>
            <a:endParaRPr lang="fr-FR" altLang="fr-FR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6D2AD48C-0665-4E12-8B97-7134B2055DBD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34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504C30E4-075C-4653-B436-7213B74E12E1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34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849688" y="9429750"/>
            <a:ext cx="29416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880" tIns="41760" rIns="83880" bIns="417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024880F0-4286-4D2C-873B-3BD8D72CA5A4}" type="slidenum">
              <a:rPr lang="fr-FR" altLang="fr-FR" sz="11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34</a:t>
            </a:fld>
            <a:endParaRPr lang="fr-FR" altLang="fr-FR" sz="110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362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2FBDDB-4139-43F0-B6E3-86CBE72E7807}" type="slidenum">
              <a:rPr lang="fr-FR" altLang="fr-FR"/>
              <a:pPr/>
              <a:t>35</a:t>
            </a:fld>
            <a:endParaRPr lang="fr-FR" altLang="fr-FR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6D2AD48C-0665-4E12-8B97-7134B2055DBD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35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504C30E4-075C-4653-B436-7213B74E12E1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35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849688" y="9429750"/>
            <a:ext cx="29416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880" tIns="41760" rIns="83880" bIns="417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024880F0-4286-4D2C-873B-3BD8D72CA5A4}" type="slidenum">
              <a:rPr lang="fr-FR" altLang="fr-FR" sz="11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35</a:t>
            </a:fld>
            <a:endParaRPr lang="fr-FR" altLang="fr-FR" sz="110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458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2FBDDB-4139-43F0-B6E3-86CBE72E7807}" type="slidenum">
              <a:rPr lang="fr-FR" altLang="fr-FR"/>
              <a:pPr/>
              <a:t>36</a:t>
            </a:fld>
            <a:endParaRPr lang="fr-FR" altLang="fr-FR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6D2AD48C-0665-4E12-8B97-7134B2055DBD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36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504C30E4-075C-4653-B436-7213B74E12E1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36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849688" y="9429750"/>
            <a:ext cx="29416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880" tIns="41760" rIns="83880" bIns="417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024880F0-4286-4D2C-873B-3BD8D72CA5A4}" type="slidenum">
              <a:rPr lang="fr-FR" altLang="fr-FR" sz="11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36</a:t>
            </a:fld>
            <a:endParaRPr lang="fr-FR" altLang="fr-FR" sz="110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0195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2FBDDB-4139-43F0-B6E3-86CBE72E7807}" type="slidenum">
              <a:rPr lang="fr-FR" altLang="fr-FR"/>
              <a:pPr/>
              <a:t>37</a:t>
            </a:fld>
            <a:endParaRPr lang="fr-FR" altLang="fr-FR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6D2AD48C-0665-4E12-8B97-7134B2055DBD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37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504C30E4-075C-4653-B436-7213B74E12E1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37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849688" y="9429750"/>
            <a:ext cx="29416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880" tIns="41760" rIns="83880" bIns="417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024880F0-4286-4D2C-873B-3BD8D72CA5A4}" type="slidenum">
              <a:rPr lang="fr-FR" altLang="fr-FR" sz="11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37</a:t>
            </a:fld>
            <a:endParaRPr lang="fr-FR" altLang="fr-FR" sz="110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4468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2FBDDB-4139-43F0-B6E3-86CBE72E7807}" type="slidenum">
              <a:rPr lang="fr-FR" altLang="fr-FR"/>
              <a:pPr/>
              <a:t>38</a:t>
            </a:fld>
            <a:endParaRPr lang="fr-FR" altLang="fr-FR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6D2AD48C-0665-4E12-8B97-7134B2055DBD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38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504C30E4-075C-4653-B436-7213B74E12E1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38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849688" y="9429750"/>
            <a:ext cx="29416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880" tIns="41760" rIns="83880" bIns="417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024880F0-4286-4D2C-873B-3BD8D72CA5A4}" type="slidenum">
              <a:rPr lang="fr-FR" altLang="fr-FR" sz="11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38</a:t>
            </a:fld>
            <a:endParaRPr lang="fr-FR" altLang="fr-FR" sz="110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6192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2FBDDB-4139-43F0-B6E3-86CBE72E7807}" type="slidenum">
              <a:rPr lang="fr-FR" altLang="fr-FR"/>
              <a:pPr/>
              <a:t>39</a:t>
            </a:fld>
            <a:endParaRPr lang="fr-FR" altLang="fr-FR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6D2AD48C-0665-4E12-8B97-7134B2055DBD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39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504C30E4-075C-4653-B436-7213B74E12E1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39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849688" y="9429750"/>
            <a:ext cx="29416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880" tIns="41760" rIns="83880" bIns="417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024880F0-4286-4D2C-873B-3BD8D72CA5A4}" type="slidenum">
              <a:rPr lang="fr-FR" altLang="fr-FR" sz="11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39</a:t>
            </a:fld>
            <a:endParaRPr lang="fr-FR" altLang="fr-FR" sz="110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855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2FBDDB-4139-43F0-B6E3-86CBE72E7807}" type="slidenum">
              <a:rPr lang="fr-FR" altLang="fr-FR"/>
              <a:pPr/>
              <a:t>40</a:t>
            </a:fld>
            <a:endParaRPr lang="fr-FR" altLang="fr-FR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6D2AD48C-0665-4E12-8B97-7134B2055DBD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40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504C30E4-075C-4653-B436-7213B74E12E1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40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849688" y="9429750"/>
            <a:ext cx="29416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880" tIns="41760" rIns="83880" bIns="417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024880F0-4286-4D2C-873B-3BD8D72CA5A4}" type="slidenum">
              <a:rPr lang="fr-FR" altLang="fr-FR" sz="11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40</a:t>
            </a:fld>
            <a:endParaRPr lang="fr-FR" altLang="fr-FR" sz="110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875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54AA4E-C97B-4872-94F5-C29DF5C4046D}" type="slidenum">
              <a:rPr lang="fr-FR" altLang="fr-FR"/>
              <a:pPr/>
              <a:t>42</a:t>
            </a:fld>
            <a:endParaRPr lang="fr-FR" altLang="fr-FR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24C22D73-EB24-4F5A-AB0E-AED8C3606E0D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42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BD625217-1EA5-4152-9D01-0DBC201F91FD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42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849688" y="9429750"/>
            <a:ext cx="29416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880" tIns="41760" rIns="83880" bIns="417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2FE34A6B-BE82-42F8-8BC8-3573A4CFDFB7}" type="slidenum">
              <a:rPr lang="fr-FR" altLang="fr-FR" sz="11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42</a:t>
            </a:fld>
            <a:endParaRPr lang="fr-FR" altLang="fr-FR" sz="11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F25C4A43-7A84-28B9-F6E4-8A1B4E74B2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7495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F37BDB-D094-4568-A720-45EFE6AE90AE}" type="slidenum">
              <a:rPr lang="fr-FR" altLang="fr-FR"/>
              <a:pPr/>
              <a:t>11</a:t>
            </a:fld>
            <a:endParaRPr lang="fr-FR" altLang="fr-FR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B047230E-6849-41DA-A908-19B93095C6F1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11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FA44C7D5-ABFC-4F7C-BBE7-F9885A080721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11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849688" y="9429750"/>
            <a:ext cx="29416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880" tIns="41760" rIns="83880" bIns="417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14696CBE-6341-44EB-8117-EC3D4CD1C31C}" type="slidenum">
              <a:rPr lang="fr-FR" altLang="fr-FR" sz="11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11</a:t>
            </a:fld>
            <a:endParaRPr lang="fr-FR" altLang="fr-FR" sz="110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887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54AA4E-C97B-4872-94F5-C29DF5C4046D}" type="slidenum">
              <a:rPr lang="fr-FR" altLang="fr-FR"/>
              <a:pPr/>
              <a:t>43</a:t>
            </a:fld>
            <a:endParaRPr lang="fr-FR" altLang="fr-FR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24C22D73-EB24-4F5A-AB0E-AED8C3606E0D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43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BD625217-1EA5-4152-9D01-0DBC201F91FD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43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849688" y="9429750"/>
            <a:ext cx="29416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880" tIns="41760" rIns="83880" bIns="417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2FE34A6B-BE82-42F8-8BC8-3573A4CFDFB7}" type="slidenum">
              <a:rPr lang="fr-FR" altLang="fr-FR" sz="11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43</a:t>
            </a:fld>
            <a:endParaRPr lang="fr-FR" altLang="fr-FR" sz="110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973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54AA4E-C97B-4872-94F5-C29DF5C4046D}" type="slidenum">
              <a:rPr lang="fr-FR" altLang="fr-FR"/>
              <a:pPr/>
              <a:t>44</a:t>
            </a:fld>
            <a:endParaRPr lang="fr-FR" altLang="fr-FR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24C22D73-EB24-4F5A-AB0E-AED8C3606E0D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44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BD625217-1EA5-4152-9D01-0DBC201F91FD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44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849688" y="9429750"/>
            <a:ext cx="29416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880" tIns="41760" rIns="83880" bIns="417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2FE34A6B-BE82-42F8-8BC8-3573A4CFDFB7}" type="slidenum">
              <a:rPr lang="fr-FR" altLang="fr-FR" sz="11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44</a:t>
            </a:fld>
            <a:endParaRPr lang="fr-FR" altLang="fr-FR" sz="110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67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25AA55-3DAD-4D35-97BF-10B64F9F1DD3}" type="slidenum">
              <a:rPr lang="fr-FR" altLang="fr-FR"/>
              <a:pPr/>
              <a:t>45</a:t>
            </a:fld>
            <a:endParaRPr lang="fr-FR" altLang="fr-FR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CE662DD7-EFF7-4635-902C-F1749131E992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45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21F1DBCD-CC1B-47F3-AE23-EF2590CC17A1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45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849688" y="9429750"/>
            <a:ext cx="29416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880" tIns="41760" rIns="83880" bIns="417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0C3F83F2-CCBA-4FAD-8763-CEC74F5CF56B}" type="slidenum">
              <a:rPr lang="fr-FR" altLang="fr-FR" sz="11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45</a:t>
            </a:fld>
            <a:endParaRPr lang="fr-FR" altLang="fr-FR" sz="110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9880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8EBD22-6D3F-4F5D-A0C6-AEDE1C5671F2}" type="slidenum">
              <a:rPr lang="fr-FR" altLang="fr-FR"/>
              <a:pPr/>
              <a:t>46</a:t>
            </a:fld>
            <a:endParaRPr lang="fr-FR" altLang="fr-FR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83D77565-0E6B-468D-9B13-8E98D1A397A9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46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6A8B648A-A219-49F5-A6DC-0E007183639C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46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52227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54063"/>
            <a:ext cx="4964112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179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F37BDB-D094-4568-A720-45EFE6AE90AE}" type="slidenum">
              <a:rPr lang="fr-FR" altLang="fr-FR"/>
              <a:pPr/>
              <a:t>12</a:t>
            </a:fld>
            <a:endParaRPr lang="fr-FR" altLang="fr-FR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B047230E-6849-41DA-A908-19B93095C6F1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12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FA44C7D5-ABFC-4F7C-BBE7-F9885A080721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12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849688" y="9429750"/>
            <a:ext cx="29416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880" tIns="41760" rIns="83880" bIns="417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14696CBE-6341-44EB-8117-EC3D4CD1C31C}" type="slidenum">
              <a:rPr lang="fr-FR" altLang="fr-FR" sz="11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12</a:t>
            </a:fld>
            <a:endParaRPr lang="fr-FR" altLang="fr-FR" sz="110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97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F37BDB-D094-4568-A720-45EFE6AE90AE}" type="slidenum">
              <a:rPr lang="fr-FR" altLang="fr-FR"/>
              <a:pPr/>
              <a:t>13</a:t>
            </a:fld>
            <a:endParaRPr lang="fr-FR" altLang="fr-FR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B047230E-6849-41DA-A908-19B93095C6F1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13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FA44C7D5-ABFC-4F7C-BBE7-F9885A080721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13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849688" y="9429750"/>
            <a:ext cx="29416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880" tIns="41760" rIns="83880" bIns="417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14696CBE-6341-44EB-8117-EC3D4CD1C31C}" type="slidenum">
              <a:rPr lang="fr-FR" altLang="fr-FR" sz="11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13</a:t>
            </a:fld>
            <a:endParaRPr lang="fr-FR" altLang="fr-FR" sz="110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0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F37BDB-D094-4568-A720-45EFE6AE90AE}" type="slidenum">
              <a:rPr lang="fr-FR" altLang="fr-FR"/>
              <a:pPr/>
              <a:t>14</a:t>
            </a:fld>
            <a:endParaRPr lang="fr-FR" altLang="fr-FR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B047230E-6849-41DA-A908-19B93095C6F1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14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FA44C7D5-ABFC-4F7C-BBE7-F9885A080721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14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849688" y="9429750"/>
            <a:ext cx="29416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880" tIns="41760" rIns="83880" bIns="417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14696CBE-6341-44EB-8117-EC3D4CD1C31C}" type="slidenum">
              <a:rPr lang="fr-FR" altLang="fr-FR" sz="11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14</a:t>
            </a:fld>
            <a:endParaRPr lang="fr-FR" altLang="fr-FR" sz="110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890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35588" cy="40020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EEA47B51-1D69-4529-B859-42A9384357D6}" type="slidenum">
              <a:rPr lang="fr-FR" altLang="fr-FR" smtClean="0"/>
              <a:pPr/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25377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347F74-9A35-4116-A540-897008C60CDE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B4C80D8C-20DC-45D8-8AC3-AC4D92D4B4C0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16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F815636C-466D-4938-BBD8-AF65661A8137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16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849688" y="9429750"/>
            <a:ext cx="29416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880" tIns="41760" rIns="83880" bIns="417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99A32183-3867-4DFE-89F1-BAC18FF22AC3}" type="slidenum">
              <a:rPr lang="fr-FR" altLang="fr-FR" sz="11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16</a:t>
            </a:fld>
            <a:endParaRPr lang="fr-FR" altLang="fr-FR" sz="110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26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347F74-9A35-4116-A540-897008C60CDE}" type="slidenum">
              <a:rPr lang="fr-FR" altLang="fr-FR"/>
              <a:pPr/>
              <a:t>17</a:t>
            </a:fld>
            <a:endParaRPr lang="fr-FR" altLang="fr-FR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B4C80D8C-20DC-45D8-8AC3-AC4D92D4B4C0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17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F815636C-466D-4938-BBD8-AF65661A8137}" type="slidenum">
              <a:rPr lang="fr-FR" altLang="fr-FR" sz="14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>
                <a:buClrTx/>
                <a:buFontTx/>
                <a:buNone/>
              </a:pPr>
              <a:t>17</a:t>
            </a:fld>
            <a:endParaRPr lang="fr-FR" altLang="fr-FR" sz="14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849688" y="9429750"/>
            <a:ext cx="29416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880" tIns="41760" rIns="83880" bIns="417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99A32183-3867-4DFE-89F1-BAC18FF22AC3}" type="slidenum">
              <a:rPr lang="fr-FR" altLang="fr-FR" sz="1100">
                <a:solidFill>
                  <a:srgbClr val="000000"/>
                </a:solidFill>
                <a:latin typeface="Calibri" pitchFamily="32" charset="0"/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17</a:t>
            </a:fld>
            <a:endParaRPr lang="fr-FR" altLang="fr-FR" sz="110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4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237197"/>
            <a:ext cx="8568531" cy="2631887"/>
          </a:xfrm>
        </p:spPr>
        <p:txBody>
          <a:bodyPr anchor="b"/>
          <a:lstStyle>
            <a:lvl1pPr algn="ctr">
              <a:defRPr sz="80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676" indent="0" algn="ctr">
              <a:buNone/>
              <a:defRPr sz="2667"/>
            </a:lvl2pPr>
            <a:lvl3pPr marL="1219352" indent="0" algn="ctr">
              <a:buNone/>
              <a:defRPr sz="2400"/>
            </a:lvl3pPr>
            <a:lvl4pPr marL="1829029" indent="0" algn="ctr">
              <a:buNone/>
              <a:defRPr sz="2134"/>
            </a:lvl4pPr>
            <a:lvl5pPr marL="2438705" indent="0" algn="ctr">
              <a:buNone/>
              <a:defRPr sz="2134"/>
            </a:lvl5pPr>
            <a:lvl6pPr marL="3048381" indent="0" algn="ctr">
              <a:buNone/>
              <a:defRPr sz="2134"/>
            </a:lvl6pPr>
            <a:lvl7pPr marL="3658057" indent="0" algn="ctr">
              <a:buNone/>
              <a:defRPr sz="2134"/>
            </a:lvl7pPr>
            <a:lvl8pPr marL="4267733" indent="0" algn="ctr">
              <a:buNone/>
              <a:defRPr sz="2134"/>
            </a:lvl8pPr>
            <a:lvl9pPr marL="4877410" indent="0" algn="ctr">
              <a:buNone/>
              <a:defRPr sz="213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8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3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02483"/>
            <a:ext cx="2173635" cy="640647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02483"/>
            <a:ext cx="6394896" cy="640647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1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884671"/>
            <a:ext cx="8694539" cy="3144614"/>
          </a:xfrm>
        </p:spPr>
        <p:txBody>
          <a:bodyPr anchor="b"/>
          <a:lstStyle>
            <a:lvl1pPr>
              <a:defRPr sz="80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059035"/>
            <a:ext cx="8694539" cy="1653678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676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3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9029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4pPr>
            <a:lvl5pPr marL="2438705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5pPr>
            <a:lvl6pPr marL="3048381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6pPr>
            <a:lvl7pPr marL="365805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7pPr>
            <a:lvl8pPr marL="4267733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8pPr>
            <a:lvl9pPr marL="4877410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24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3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02484"/>
            <a:ext cx="8694539" cy="14611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76" indent="0">
              <a:buNone/>
              <a:defRPr sz="2667" b="1"/>
            </a:lvl2pPr>
            <a:lvl3pPr marL="1219352" indent="0">
              <a:buNone/>
              <a:defRPr sz="2400" b="1"/>
            </a:lvl3pPr>
            <a:lvl4pPr marL="1829029" indent="0">
              <a:buNone/>
              <a:defRPr sz="2134" b="1"/>
            </a:lvl4pPr>
            <a:lvl5pPr marL="2438705" indent="0">
              <a:buNone/>
              <a:defRPr sz="2134" b="1"/>
            </a:lvl5pPr>
            <a:lvl6pPr marL="3048381" indent="0">
              <a:buNone/>
              <a:defRPr sz="2134" b="1"/>
            </a:lvl6pPr>
            <a:lvl7pPr marL="3658057" indent="0">
              <a:buNone/>
              <a:defRPr sz="2134" b="1"/>
            </a:lvl7pPr>
            <a:lvl8pPr marL="4267733" indent="0">
              <a:buNone/>
              <a:defRPr sz="2134" b="1"/>
            </a:lvl8pPr>
            <a:lvl9pPr marL="4877410" indent="0">
              <a:buNone/>
              <a:defRPr sz="213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853171"/>
            <a:ext cx="4285579" cy="90821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76" indent="0">
              <a:buNone/>
              <a:defRPr sz="2667" b="1"/>
            </a:lvl2pPr>
            <a:lvl3pPr marL="1219352" indent="0">
              <a:buNone/>
              <a:defRPr sz="2400" b="1"/>
            </a:lvl3pPr>
            <a:lvl4pPr marL="1829029" indent="0">
              <a:buNone/>
              <a:defRPr sz="2134" b="1"/>
            </a:lvl4pPr>
            <a:lvl5pPr marL="2438705" indent="0">
              <a:buNone/>
              <a:defRPr sz="2134" b="1"/>
            </a:lvl5pPr>
            <a:lvl6pPr marL="3048381" indent="0">
              <a:buNone/>
              <a:defRPr sz="2134" b="1"/>
            </a:lvl6pPr>
            <a:lvl7pPr marL="3658057" indent="0">
              <a:buNone/>
              <a:defRPr sz="2134" b="1"/>
            </a:lvl7pPr>
            <a:lvl8pPr marL="4267733" indent="0">
              <a:buNone/>
              <a:defRPr sz="2134" b="1"/>
            </a:lvl8pPr>
            <a:lvl9pPr marL="4877410" indent="0">
              <a:buNone/>
              <a:defRPr sz="213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761381"/>
            <a:ext cx="4285579" cy="40615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9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92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54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088455"/>
            <a:ext cx="5103316" cy="5372269"/>
          </a:xfrm>
        </p:spPr>
        <p:txBody>
          <a:bodyPr/>
          <a:lstStyle>
            <a:lvl1pPr>
              <a:defRPr sz="4267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2134"/>
            </a:lvl1pPr>
            <a:lvl2pPr marL="609676" indent="0">
              <a:buNone/>
              <a:defRPr sz="1867"/>
            </a:lvl2pPr>
            <a:lvl3pPr marL="1219352" indent="0">
              <a:buNone/>
              <a:defRPr sz="1600"/>
            </a:lvl3pPr>
            <a:lvl4pPr marL="1829029" indent="0">
              <a:buNone/>
              <a:defRPr sz="1334"/>
            </a:lvl4pPr>
            <a:lvl5pPr marL="2438705" indent="0">
              <a:buNone/>
              <a:defRPr sz="1334"/>
            </a:lvl5pPr>
            <a:lvl6pPr marL="3048381" indent="0">
              <a:buNone/>
              <a:defRPr sz="1334"/>
            </a:lvl6pPr>
            <a:lvl7pPr marL="3658057" indent="0">
              <a:buNone/>
              <a:defRPr sz="1334"/>
            </a:lvl7pPr>
            <a:lvl8pPr marL="4267733" indent="0">
              <a:buNone/>
              <a:defRPr sz="1334"/>
            </a:lvl8pPr>
            <a:lvl9pPr marL="4877410" indent="0">
              <a:buNone/>
              <a:defRPr sz="1334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0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088455"/>
            <a:ext cx="5103316" cy="5372269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676" indent="0">
              <a:buNone/>
              <a:defRPr sz="3734"/>
            </a:lvl2pPr>
            <a:lvl3pPr marL="1219352" indent="0">
              <a:buNone/>
              <a:defRPr sz="3200"/>
            </a:lvl3pPr>
            <a:lvl4pPr marL="1829029" indent="0">
              <a:buNone/>
              <a:defRPr sz="2667"/>
            </a:lvl4pPr>
            <a:lvl5pPr marL="2438705" indent="0">
              <a:buNone/>
              <a:defRPr sz="2667"/>
            </a:lvl5pPr>
            <a:lvl6pPr marL="3048381" indent="0">
              <a:buNone/>
              <a:defRPr sz="2667"/>
            </a:lvl6pPr>
            <a:lvl7pPr marL="3658057" indent="0">
              <a:buNone/>
              <a:defRPr sz="2667"/>
            </a:lvl7pPr>
            <a:lvl8pPr marL="4267733" indent="0">
              <a:buNone/>
              <a:defRPr sz="2667"/>
            </a:lvl8pPr>
            <a:lvl9pPr marL="4877410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2134"/>
            </a:lvl1pPr>
            <a:lvl2pPr marL="609676" indent="0">
              <a:buNone/>
              <a:defRPr sz="1867"/>
            </a:lvl2pPr>
            <a:lvl3pPr marL="1219352" indent="0">
              <a:buNone/>
              <a:defRPr sz="1600"/>
            </a:lvl3pPr>
            <a:lvl4pPr marL="1829029" indent="0">
              <a:buNone/>
              <a:defRPr sz="1334"/>
            </a:lvl4pPr>
            <a:lvl5pPr marL="2438705" indent="0">
              <a:buNone/>
              <a:defRPr sz="1334"/>
            </a:lvl5pPr>
            <a:lvl6pPr marL="3048381" indent="0">
              <a:buNone/>
              <a:defRPr sz="1334"/>
            </a:lvl6pPr>
            <a:lvl7pPr marL="3658057" indent="0">
              <a:buNone/>
              <a:defRPr sz="1334"/>
            </a:lvl7pPr>
            <a:lvl8pPr marL="4267733" indent="0">
              <a:buNone/>
              <a:defRPr sz="1334"/>
            </a:lvl8pPr>
            <a:lvl9pPr marL="4877410" indent="0">
              <a:buNone/>
              <a:defRPr sz="1334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3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402484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47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3.png"/><Relationship Id="rId4" Type="http://schemas.openxmlformats.org/officeDocument/2006/relationships/image" Target="../media/image26.png"/><Relationship Id="rId9" Type="http://schemas.openxmlformats.org/officeDocument/2006/relationships/image" Target="../media/image2.png"/><Relationship Id="rId1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5.png"/><Relationship Id="rId7" Type="http://schemas.openxmlformats.org/officeDocument/2006/relationships/image" Target="../media/image3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0.png"/><Relationship Id="rId5" Type="http://schemas.openxmlformats.org/officeDocument/2006/relationships/image" Target="../media/image1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3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.png"/><Relationship Id="rId10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6.png"/><Relationship Id="rId4" Type="http://schemas.openxmlformats.org/officeDocument/2006/relationships/image" Target="../media/image58.png"/><Relationship Id="rId9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7.png"/><Relationship Id="rId7" Type="http://schemas.openxmlformats.org/officeDocument/2006/relationships/image" Target="../media/image3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2.png"/><Relationship Id="rId5" Type="http://schemas.openxmlformats.org/officeDocument/2006/relationships/image" Target="../media/image1.png"/><Relationship Id="rId10" Type="http://schemas.openxmlformats.org/officeDocument/2006/relationships/image" Target="../media/image61.png"/><Relationship Id="rId4" Type="http://schemas.openxmlformats.org/officeDocument/2006/relationships/image" Target="../media/image58.png"/><Relationship Id="rId9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3.png"/><Relationship Id="rId10" Type="http://schemas.openxmlformats.org/officeDocument/2006/relationships/image" Target="../media/image59.png"/><Relationship Id="rId4" Type="http://schemas.openxmlformats.org/officeDocument/2006/relationships/image" Target="../media/image2.png"/><Relationship Id="rId9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chart" Target="../charts/chart2.xml"/><Relationship Id="rId7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microsoft.com/office/2017/06/relationships/model3d" Target="../media/model3d1.glb"/><Relationship Id="rId5" Type="http://schemas.openxmlformats.org/officeDocument/2006/relationships/chart" Target="../charts/chart4.xml"/><Relationship Id="rId10" Type="http://schemas.openxmlformats.org/officeDocument/2006/relationships/image" Target="../media/image3.png"/><Relationship Id="rId4" Type="http://schemas.openxmlformats.org/officeDocument/2006/relationships/chart" Target="../charts/chart3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hart" Target="../charts/chart6.xml"/><Relationship Id="rId7" Type="http://schemas.openxmlformats.org/officeDocument/2006/relationships/image" Target="../media/image1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microsoft.com/office/2017/06/relationships/model3d" Target="../media/model3d1.glb"/><Relationship Id="rId11" Type="http://schemas.openxmlformats.org/officeDocument/2006/relationships/image" Target="../media/image3.png"/><Relationship Id="rId5" Type="http://schemas.openxmlformats.org/officeDocument/2006/relationships/chart" Target="../charts/chart8.xml"/><Relationship Id="rId10" Type="http://schemas.openxmlformats.org/officeDocument/2006/relationships/image" Target="../media/image2.png"/><Relationship Id="rId4" Type="http://schemas.openxmlformats.org/officeDocument/2006/relationships/chart" Target="../charts/chart7.xm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17/06/relationships/model3d" Target="../media/model3d1.glb"/><Relationship Id="rId3" Type="http://schemas.openxmlformats.org/officeDocument/2006/relationships/chart" Target="../charts/chart10.xml"/><Relationship Id="rId7" Type="http://schemas.openxmlformats.org/officeDocument/2006/relationships/image" Target="../media/image15.png"/><Relationship Id="rId12" Type="http://schemas.openxmlformats.org/officeDocument/2006/relationships/image" Target="../media/image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.png"/><Relationship Id="rId5" Type="http://schemas.openxmlformats.org/officeDocument/2006/relationships/chart" Target="../charts/chart12.xml"/><Relationship Id="rId10" Type="http://schemas.openxmlformats.org/officeDocument/2006/relationships/image" Target="../media/image1.png"/><Relationship Id="rId4" Type="http://schemas.openxmlformats.org/officeDocument/2006/relationships/chart" Target="../charts/chart11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chart" Target="../charts/chart14.xml"/><Relationship Id="rId7" Type="http://schemas.openxmlformats.org/officeDocument/2006/relationships/image" Target="../media/image1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chart" Target="../charts/chart15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17.xml"/><Relationship Id="rId7" Type="http://schemas.openxmlformats.org/officeDocument/2006/relationships/image" Target="../media/image2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èche : pentagone 25">
            <a:extLst>
              <a:ext uri="{FF2B5EF4-FFF2-40B4-BE49-F238E27FC236}">
                <a16:creationId xmlns:a16="http://schemas.microsoft.com/office/drawing/2014/main" id="{BC58138C-2F35-5C3F-1A4E-6B7B963935BE}"/>
              </a:ext>
            </a:extLst>
          </p:cNvPr>
          <p:cNvSpPr/>
          <p:nvPr/>
        </p:nvSpPr>
        <p:spPr>
          <a:xfrm>
            <a:off x="-5181268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1E1B8D4-8BB2-1596-1824-8053FAB9D3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-4946002" y="6588149"/>
            <a:ext cx="2088232" cy="576064"/>
          </a:xfrm>
          <a:prstGeom prst="rect">
            <a:avLst/>
          </a:prstGeom>
        </p:spPr>
      </p:pic>
      <p:sp>
        <p:nvSpPr>
          <p:cNvPr id="28" name="Flèche : pentagone 27">
            <a:extLst>
              <a:ext uri="{FF2B5EF4-FFF2-40B4-BE49-F238E27FC236}">
                <a16:creationId xmlns:a16="http://schemas.microsoft.com/office/drawing/2014/main" id="{ED17D71A-598F-258E-FEF8-8A8E536741F4}"/>
              </a:ext>
            </a:extLst>
          </p:cNvPr>
          <p:cNvSpPr/>
          <p:nvPr/>
        </p:nvSpPr>
        <p:spPr>
          <a:xfrm>
            <a:off x="-5378050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F0FECB80-9696-EDB7-0DD7-6F7AFDD41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0988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Image 29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E417B40D-9643-143E-BEBF-BAA0D55F0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6552" y="6804173"/>
            <a:ext cx="151128" cy="174648"/>
          </a:xfrm>
          <a:prstGeom prst="rect">
            <a:avLst/>
          </a:prstGeom>
        </p:spPr>
      </p:pic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BC2D09B6-93EB-5842-5EC7-BABE8A379FFC}"/>
              </a:ext>
            </a:extLst>
          </p:cNvPr>
          <p:cNvSpPr/>
          <p:nvPr/>
        </p:nvSpPr>
        <p:spPr>
          <a:xfrm>
            <a:off x="0" y="0"/>
            <a:ext cx="10080625" cy="7559675"/>
          </a:xfrm>
          <a:custGeom>
            <a:avLst/>
            <a:gdLst>
              <a:gd name="connsiteX0" fmla="*/ 3841049 w 10080625"/>
              <a:gd name="connsiteY0" fmla="*/ 827509 h 7559675"/>
              <a:gd name="connsiteX1" fmla="*/ 2195996 w 10080625"/>
              <a:gd name="connsiteY1" fmla="*/ 2472562 h 7559675"/>
              <a:gd name="connsiteX2" fmla="*/ 2195996 w 10080625"/>
              <a:gd name="connsiteY2" fmla="*/ 4799080 h 7559675"/>
              <a:gd name="connsiteX3" fmla="*/ 3841049 w 10080625"/>
              <a:gd name="connsiteY3" fmla="*/ 6444133 h 7559675"/>
              <a:gd name="connsiteX4" fmla="*/ 6239575 w 10080625"/>
              <a:gd name="connsiteY4" fmla="*/ 6444133 h 7559675"/>
              <a:gd name="connsiteX5" fmla="*/ 7884628 w 10080625"/>
              <a:gd name="connsiteY5" fmla="*/ 4799080 h 7559675"/>
              <a:gd name="connsiteX6" fmla="*/ 7884628 w 10080625"/>
              <a:gd name="connsiteY6" fmla="*/ 2472562 h 7559675"/>
              <a:gd name="connsiteX7" fmla="*/ 6239575 w 10080625"/>
              <a:gd name="connsiteY7" fmla="*/ 827509 h 7559675"/>
              <a:gd name="connsiteX8" fmla="*/ 0 w 10080625"/>
              <a:gd name="connsiteY8" fmla="*/ 0 h 7559675"/>
              <a:gd name="connsiteX9" fmla="*/ 10080625 w 10080625"/>
              <a:gd name="connsiteY9" fmla="*/ 0 h 7559675"/>
              <a:gd name="connsiteX10" fmla="*/ 10080625 w 10080625"/>
              <a:gd name="connsiteY10" fmla="*/ 7559675 h 7559675"/>
              <a:gd name="connsiteX11" fmla="*/ 0 w 10080625"/>
              <a:gd name="connsiteY11" fmla="*/ 7559675 h 755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80625" h="7559675">
                <a:moveTo>
                  <a:pt x="3841049" y="827509"/>
                </a:moveTo>
                <a:lnTo>
                  <a:pt x="2195996" y="2472562"/>
                </a:lnTo>
                <a:lnTo>
                  <a:pt x="2195996" y="4799080"/>
                </a:lnTo>
                <a:lnTo>
                  <a:pt x="3841049" y="6444133"/>
                </a:lnTo>
                <a:lnTo>
                  <a:pt x="6239575" y="6444133"/>
                </a:lnTo>
                <a:lnTo>
                  <a:pt x="7884628" y="4799080"/>
                </a:lnTo>
                <a:lnTo>
                  <a:pt x="7884628" y="2472562"/>
                </a:lnTo>
                <a:lnTo>
                  <a:pt x="6239575" y="827509"/>
                </a:lnTo>
                <a:close/>
                <a:moveTo>
                  <a:pt x="0" y="0"/>
                </a:moveTo>
                <a:lnTo>
                  <a:pt x="10080625" y="0"/>
                </a:lnTo>
                <a:lnTo>
                  <a:pt x="10080625" y="7559675"/>
                </a:lnTo>
                <a:lnTo>
                  <a:pt x="0" y="7559675"/>
                </a:lnTo>
                <a:close/>
              </a:path>
            </a:pathLst>
          </a:custGeom>
          <a:solidFill>
            <a:srgbClr val="5C8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 dirty="0" err="1"/>
              <a:t>vv</a:t>
            </a:r>
            <a:endParaRPr lang="fr-FR" dirty="0"/>
          </a:p>
        </p:txBody>
      </p:sp>
      <p:pic>
        <p:nvPicPr>
          <p:cNvPr id="21" name="Image 20" descr="Une image contenant clipart, Graphique, dessin humoristique, art&#10;&#10;Description générée automatiquement">
            <a:extLst>
              <a:ext uri="{FF2B5EF4-FFF2-40B4-BE49-F238E27FC236}">
                <a16:creationId xmlns:a16="http://schemas.microsoft.com/office/drawing/2014/main" id="{4375B8C5-D8EB-B7BB-8B6E-D67AE1E705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17" y="2771725"/>
            <a:ext cx="3422989" cy="342298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A422C109-4BB5-7B62-E90C-7A18ACFC1832}"/>
              </a:ext>
            </a:extLst>
          </p:cNvPr>
          <p:cNvSpPr txBox="1"/>
          <p:nvPr/>
        </p:nvSpPr>
        <p:spPr>
          <a:xfrm>
            <a:off x="611819" y="1884272"/>
            <a:ext cx="8856984" cy="77931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lumMod val="60000"/>
                <a:lumOff val="40000"/>
                <a:alpha val="60000"/>
              </a:schemeClr>
            </a:glow>
            <a:softEdge rad="63500"/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4800" b="1" dirty="0">
                <a:solidFill>
                  <a:srgbClr val="5C8AFF"/>
                </a:solidFill>
                <a:latin typeface="+mn-lt"/>
                <a:ea typeface="Microsoft YaHei"/>
                <a:cs typeface="Arial"/>
              </a:rPr>
              <a:t> LES ECO-GESTES</a:t>
            </a:r>
            <a:endParaRPr lang="fr-FR" sz="4800" b="1" dirty="0">
              <a:solidFill>
                <a:srgbClr val="5C8AFF"/>
              </a:solidFill>
              <a:latin typeface="Poppins" panose="00000500000000000000" pitchFamily="2" charset="0"/>
              <a:ea typeface="Microsoft YaHei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749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55575" y="-144463"/>
            <a:ext cx="300038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-3480074" y="3035728"/>
            <a:ext cx="3870969" cy="100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3200" b="1" dirty="0">
                <a:solidFill>
                  <a:srgbClr val="5C8AFF"/>
                </a:solidFill>
                <a:latin typeface="Poppins"/>
                <a:ea typeface="Microsoft YaHei"/>
                <a:cs typeface="Poppins"/>
              </a:rPr>
              <a:t>A quelle température régler le thermostat en journée?</a:t>
            </a:r>
            <a:endParaRPr lang="fr-FR" altLang="fr-FR" sz="4000" b="1" dirty="0">
              <a:solidFill>
                <a:srgbClr val="5C8AFF"/>
              </a:solidFill>
              <a:latin typeface="Poppins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 sz="3200" dirty="0">
              <a:solidFill>
                <a:srgbClr val="000000"/>
              </a:solidFill>
              <a:latin typeface="Poppins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10823" y="323453"/>
            <a:ext cx="4775666" cy="865878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5EC91"/>
                </a:solidFill>
                <a:latin typeface="Poppins"/>
                <a:ea typeface="Microsoft YaHei"/>
                <a:cs typeface="Poppins"/>
              </a:rPr>
              <a:t>Le chauffage</a:t>
            </a:r>
          </a:p>
        </p:txBody>
      </p:sp>
      <p:sp>
        <p:nvSpPr>
          <p:cNvPr id="29" name="Flèche : pentagone 28">
            <a:extLst>
              <a:ext uri="{FF2B5EF4-FFF2-40B4-BE49-F238E27FC236}">
                <a16:creationId xmlns:a16="http://schemas.microsoft.com/office/drawing/2014/main" id="{91E73875-8910-3F89-B1E8-7075E4C0B88E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DAC52DDF-F9BD-AD4C-F928-958F19BBF8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31" name="Flèche : pentagone 30">
            <a:extLst>
              <a:ext uri="{FF2B5EF4-FFF2-40B4-BE49-F238E27FC236}">
                <a16:creationId xmlns:a16="http://schemas.microsoft.com/office/drawing/2014/main" id="{36F9BA92-2027-642E-DEFB-C259CDA80AC5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3">
            <a:extLst>
              <a:ext uri="{FF2B5EF4-FFF2-40B4-BE49-F238E27FC236}">
                <a16:creationId xmlns:a16="http://schemas.microsoft.com/office/drawing/2014/main" id="{BE3EC088-8E0C-DCB8-7DE4-40B3D7989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Image 32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173E927D-0891-B784-054C-CE05C48681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  <p:pic>
        <p:nvPicPr>
          <p:cNvPr id="35" name="Image 34" descr="Une image contenant capture d’écran, Graphique, Police, symbole&#10;&#10;Description générée automatiquement">
            <a:extLst>
              <a:ext uri="{FF2B5EF4-FFF2-40B4-BE49-F238E27FC236}">
                <a16:creationId xmlns:a16="http://schemas.microsoft.com/office/drawing/2014/main" id="{6D665364-83E7-8D85-50A6-DD1DF8BEB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172" y="988209"/>
            <a:ext cx="1884280" cy="1884280"/>
          </a:xfrm>
          <a:prstGeom prst="rect">
            <a:avLst/>
          </a:prstGeom>
        </p:spPr>
      </p:pic>
      <p:pic>
        <p:nvPicPr>
          <p:cNvPr id="37" name="Image 36" descr="Une image contenant clipart, dessin humoristique, Graphique&#10;&#10;Description générée automatiquement">
            <a:extLst>
              <a:ext uri="{FF2B5EF4-FFF2-40B4-BE49-F238E27FC236}">
                <a16:creationId xmlns:a16="http://schemas.microsoft.com/office/drawing/2014/main" id="{83B1731A-3248-FE0E-A20E-72FA48D911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8920" y="2857940"/>
            <a:ext cx="2911423" cy="2911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55575" y="-144463"/>
            <a:ext cx="300038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137895" y="3035728"/>
            <a:ext cx="3870969" cy="100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3200" b="1" dirty="0">
                <a:solidFill>
                  <a:srgbClr val="5C8AFF"/>
                </a:solidFill>
                <a:latin typeface="Poppins"/>
                <a:ea typeface="Microsoft YaHei"/>
                <a:cs typeface="Poppins"/>
              </a:rPr>
              <a:t>A quelle température régler le thermostat en journée?</a:t>
            </a:r>
            <a:endParaRPr lang="fr-FR" altLang="fr-FR" sz="4000" b="1" dirty="0">
              <a:solidFill>
                <a:srgbClr val="5C8AFF"/>
              </a:solidFill>
              <a:latin typeface="Poppins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 sz="3200" dirty="0">
              <a:solidFill>
                <a:srgbClr val="000000"/>
              </a:solidFill>
              <a:latin typeface="Poppins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10823" y="323453"/>
            <a:ext cx="4775666" cy="865878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5EC91"/>
                </a:solidFill>
                <a:latin typeface="Poppins"/>
                <a:ea typeface="Microsoft YaHei"/>
                <a:cs typeface="Poppins"/>
              </a:rPr>
              <a:t>Le chauffage</a:t>
            </a:r>
          </a:p>
        </p:txBody>
      </p:sp>
      <p:sp>
        <p:nvSpPr>
          <p:cNvPr id="29" name="Flèche : pentagone 28">
            <a:extLst>
              <a:ext uri="{FF2B5EF4-FFF2-40B4-BE49-F238E27FC236}">
                <a16:creationId xmlns:a16="http://schemas.microsoft.com/office/drawing/2014/main" id="{91E73875-8910-3F89-B1E8-7075E4C0B88E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DAC52DDF-F9BD-AD4C-F928-958F19BBF8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31" name="Flèche : pentagone 30">
            <a:extLst>
              <a:ext uri="{FF2B5EF4-FFF2-40B4-BE49-F238E27FC236}">
                <a16:creationId xmlns:a16="http://schemas.microsoft.com/office/drawing/2014/main" id="{36F9BA92-2027-642E-DEFB-C259CDA80AC5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3">
            <a:extLst>
              <a:ext uri="{FF2B5EF4-FFF2-40B4-BE49-F238E27FC236}">
                <a16:creationId xmlns:a16="http://schemas.microsoft.com/office/drawing/2014/main" id="{BE3EC088-8E0C-DCB8-7DE4-40B3D7989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Image 32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173E927D-0891-B784-054C-CE05C48681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  <p:pic>
        <p:nvPicPr>
          <p:cNvPr id="35" name="Image 34" descr="Une image contenant capture d’écran, Graphique, Police, symbole&#10;&#10;Description générée automatiquement">
            <a:extLst>
              <a:ext uri="{FF2B5EF4-FFF2-40B4-BE49-F238E27FC236}">
                <a16:creationId xmlns:a16="http://schemas.microsoft.com/office/drawing/2014/main" id="{6D665364-83E7-8D85-50A6-DD1DF8BEB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172" y="988209"/>
            <a:ext cx="1884280" cy="1884280"/>
          </a:xfrm>
          <a:prstGeom prst="rect">
            <a:avLst/>
          </a:prstGeom>
        </p:spPr>
      </p:pic>
      <p:pic>
        <p:nvPicPr>
          <p:cNvPr id="37" name="Image 36" descr="Une image contenant clipart, dessin humoristique, Graphique&#10;&#10;Description générée automatiquement">
            <a:extLst>
              <a:ext uri="{FF2B5EF4-FFF2-40B4-BE49-F238E27FC236}">
                <a16:creationId xmlns:a16="http://schemas.microsoft.com/office/drawing/2014/main" id="{83B1731A-3248-FE0E-A20E-72FA48D911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049" y="2857940"/>
            <a:ext cx="2911423" cy="291142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EF756B8-78CC-024F-0B2E-BF35FE8767C8}"/>
              </a:ext>
            </a:extLst>
          </p:cNvPr>
          <p:cNvSpPr txBox="1"/>
          <p:nvPr/>
        </p:nvSpPr>
        <p:spPr>
          <a:xfrm>
            <a:off x="-3240608" y="3941789"/>
            <a:ext cx="3179422" cy="163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3600" b="1" dirty="0">
                <a:ln>
                  <a:solidFill>
                    <a:schemeClr val="bg1"/>
                  </a:solidFill>
                </a:ln>
                <a:solidFill>
                  <a:srgbClr val="5C8AFF"/>
                </a:solidFill>
                <a:latin typeface="Poppins"/>
                <a:ea typeface="Microsoft YaHei"/>
                <a:cs typeface="Arial"/>
              </a:rPr>
              <a:t>  </a:t>
            </a:r>
            <a:r>
              <a:rPr lang="fr-FR" altLang="fr-FR" sz="8800" b="1" dirty="0">
                <a:ln>
                  <a:solidFill>
                    <a:schemeClr val="bg1"/>
                  </a:solidFill>
                </a:ln>
                <a:solidFill>
                  <a:srgbClr val="FAB03C"/>
                </a:solidFill>
                <a:latin typeface="Poppins"/>
                <a:ea typeface="Microsoft YaHei"/>
                <a:cs typeface="Arial"/>
              </a:rPr>
              <a:t>19°C</a:t>
            </a:r>
          </a:p>
          <a:p>
            <a:endParaRPr lang="fr-FR" sz="2000" dirty="0">
              <a:ln>
                <a:solidFill>
                  <a:schemeClr val="bg1"/>
                </a:solidFill>
              </a:ln>
              <a:solidFill>
                <a:srgbClr val="5C8A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328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55575" y="-144463"/>
            <a:ext cx="300038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610823" y="323453"/>
            <a:ext cx="4775666" cy="865878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5EC91"/>
                </a:solidFill>
                <a:latin typeface="Poppins"/>
                <a:ea typeface="Microsoft YaHei"/>
                <a:cs typeface="Poppins"/>
              </a:rPr>
              <a:t>Le chauffage</a:t>
            </a:r>
          </a:p>
        </p:txBody>
      </p:sp>
      <p:sp>
        <p:nvSpPr>
          <p:cNvPr id="29" name="Flèche : pentagone 28">
            <a:extLst>
              <a:ext uri="{FF2B5EF4-FFF2-40B4-BE49-F238E27FC236}">
                <a16:creationId xmlns:a16="http://schemas.microsoft.com/office/drawing/2014/main" id="{91E73875-8910-3F89-B1E8-7075E4C0B88E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DAC52DDF-F9BD-AD4C-F928-958F19BBF8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31" name="Flèche : pentagone 30">
            <a:extLst>
              <a:ext uri="{FF2B5EF4-FFF2-40B4-BE49-F238E27FC236}">
                <a16:creationId xmlns:a16="http://schemas.microsoft.com/office/drawing/2014/main" id="{36F9BA92-2027-642E-DEFB-C259CDA80AC5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3">
            <a:extLst>
              <a:ext uri="{FF2B5EF4-FFF2-40B4-BE49-F238E27FC236}">
                <a16:creationId xmlns:a16="http://schemas.microsoft.com/office/drawing/2014/main" id="{BE3EC088-8E0C-DCB8-7DE4-40B3D7989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Image 32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173E927D-0891-B784-054C-CE05C48681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  <p:pic>
        <p:nvPicPr>
          <p:cNvPr id="35" name="Image 34" descr="Une image contenant capture d’écran, Graphique, Police, symbole&#10;&#10;Description générée automatiquement">
            <a:extLst>
              <a:ext uri="{FF2B5EF4-FFF2-40B4-BE49-F238E27FC236}">
                <a16:creationId xmlns:a16="http://schemas.microsoft.com/office/drawing/2014/main" id="{6D665364-83E7-8D85-50A6-DD1DF8BEB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172" y="988209"/>
            <a:ext cx="1884280" cy="188428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EF756B8-78CC-024F-0B2E-BF35FE8767C8}"/>
              </a:ext>
            </a:extLst>
          </p:cNvPr>
          <p:cNvSpPr txBox="1"/>
          <p:nvPr/>
        </p:nvSpPr>
        <p:spPr>
          <a:xfrm>
            <a:off x="503808" y="3941789"/>
            <a:ext cx="3179422" cy="163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3600" b="1" dirty="0">
                <a:ln>
                  <a:solidFill>
                    <a:schemeClr val="bg1"/>
                  </a:solidFill>
                </a:ln>
                <a:solidFill>
                  <a:srgbClr val="5C8AFF"/>
                </a:solidFill>
                <a:latin typeface="Poppins"/>
                <a:ea typeface="Microsoft YaHei"/>
                <a:cs typeface="Arial"/>
              </a:rPr>
              <a:t>  </a:t>
            </a:r>
            <a:r>
              <a:rPr lang="fr-FR" altLang="fr-FR" sz="8800" b="1" dirty="0">
                <a:ln>
                  <a:solidFill>
                    <a:schemeClr val="bg1"/>
                  </a:solidFill>
                </a:ln>
                <a:solidFill>
                  <a:srgbClr val="FAB03C"/>
                </a:solidFill>
                <a:latin typeface="Poppins"/>
                <a:ea typeface="Microsoft YaHei"/>
                <a:cs typeface="Arial"/>
              </a:rPr>
              <a:t>19°C</a:t>
            </a:r>
          </a:p>
          <a:p>
            <a:endParaRPr lang="fr-FR" sz="2000" dirty="0">
              <a:ln>
                <a:solidFill>
                  <a:schemeClr val="bg1"/>
                </a:solidFill>
              </a:ln>
              <a:solidFill>
                <a:srgbClr val="5C8AFF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88F2AD-E298-88EA-9C70-3EC1D4FB5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63155" y="3035728"/>
            <a:ext cx="3870969" cy="100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3200" b="1" dirty="0">
                <a:solidFill>
                  <a:srgbClr val="5C8AFF"/>
                </a:solidFill>
                <a:latin typeface="Poppins"/>
                <a:ea typeface="Microsoft YaHei"/>
                <a:cs typeface="Poppins"/>
              </a:rPr>
              <a:t>A quelle température régler le thermostat la nuit?</a:t>
            </a:r>
            <a:endParaRPr lang="fr-FR" altLang="fr-FR" sz="4000" b="1" dirty="0">
              <a:solidFill>
                <a:srgbClr val="5C8AFF"/>
              </a:solidFill>
              <a:latin typeface="Poppins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 sz="3200" dirty="0">
              <a:solidFill>
                <a:srgbClr val="000000"/>
              </a:solidFill>
              <a:latin typeface="Poppins"/>
              <a:cs typeface="Arial" panose="020B0604020202020204" pitchFamily="34" charset="0"/>
            </a:endParaRPr>
          </a:p>
        </p:txBody>
      </p:sp>
      <p:pic>
        <p:nvPicPr>
          <p:cNvPr id="7" name="Image 6" descr="Une image contenant Graphique, lune, clipart, graphisme&#10;&#10;Description générée automatiquement">
            <a:extLst>
              <a:ext uri="{FF2B5EF4-FFF2-40B4-BE49-F238E27FC236}">
                <a16:creationId xmlns:a16="http://schemas.microsoft.com/office/drawing/2014/main" id="{6DA0C128-7C0F-1B94-5C70-4B1C84FF96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6952" y="2857939"/>
            <a:ext cx="2911424" cy="2911424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72E3AAC5-F1C5-9233-D997-53CCF7784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895" y="3035728"/>
            <a:ext cx="3870969" cy="100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3200" b="1" dirty="0">
                <a:solidFill>
                  <a:srgbClr val="5C8AFF"/>
                </a:solidFill>
                <a:latin typeface="Poppins"/>
                <a:ea typeface="Microsoft YaHei"/>
                <a:cs typeface="Poppins"/>
              </a:rPr>
              <a:t>A quelle température régler le thermostat en journée?</a:t>
            </a:r>
            <a:endParaRPr lang="fr-FR" altLang="fr-FR" sz="4000" b="1" dirty="0">
              <a:solidFill>
                <a:srgbClr val="5C8AFF"/>
              </a:solidFill>
              <a:latin typeface="Poppins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 sz="3200" dirty="0">
              <a:solidFill>
                <a:srgbClr val="000000"/>
              </a:solidFill>
              <a:latin typeface="Poppins"/>
              <a:cs typeface="Arial" panose="020B0604020202020204" pitchFamily="34" charset="0"/>
            </a:endParaRPr>
          </a:p>
        </p:txBody>
      </p:sp>
      <p:pic>
        <p:nvPicPr>
          <p:cNvPr id="10" name="Image 9" descr="Une image contenant clipart, dessin humoristique, Graphique&#10;&#10;Description générée automatiquement">
            <a:extLst>
              <a:ext uri="{FF2B5EF4-FFF2-40B4-BE49-F238E27FC236}">
                <a16:creationId xmlns:a16="http://schemas.microsoft.com/office/drawing/2014/main" id="{BA66FD4B-CFCC-B349-BB08-06BFE6806E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049" y="2857940"/>
            <a:ext cx="2911423" cy="291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45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55575" y="-144463"/>
            <a:ext cx="300038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6002991" y="3035728"/>
            <a:ext cx="3870969" cy="100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3200" b="1" dirty="0">
                <a:solidFill>
                  <a:srgbClr val="5C8AFF"/>
                </a:solidFill>
                <a:latin typeface="Poppins"/>
                <a:ea typeface="Microsoft YaHei"/>
                <a:cs typeface="Poppins"/>
              </a:rPr>
              <a:t>A quelle température régler le thermostat en journée?</a:t>
            </a:r>
            <a:endParaRPr lang="fr-FR" altLang="fr-FR" sz="4000" b="1" dirty="0">
              <a:solidFill>
                <a:srgbClr val="5C8AFF"/>
              </a:solidFill>
              <a:latin typeface="Poppins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 sz="3200" dirty="0">
              <a:solidFill>
                <a:srgbClr val="000000"/>
              </a:solidFill>
              <a:latin typeface="Poppins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10823" y="323453"/>
            <a:ext cx="4775666" cy="865878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5EC91"/>
                </a:solidFill>
                <a:latin typeface="Poppins"/>
                <a:ea typeface="Microsoft YaHei"/>
                <a:cs typeface="Poppins"/>
              </a:rPr>
              <a:t>Le chauffage</a:t>
            </a:r>
          </a:p>
        </p:txBody>
      </p:sp>
      <p:sp>
        <p:nvSpPr>
          <p:cNvPr id="29" name="Flèche : pentagone 28">
            <a:extLst>
              <a:ext uri="{FF2B5EF4-FFF2-40B4-BE49-F238E27FC236}">
                <a16:creationId xmlns:a16="http://schemas.microsoft.com/office/drawing/2014/main" id="{91E73875-8910-3F89-B1E8-7075E4C0B88E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DAC52DDF-F9BD-AD4C-F928-958F19BBF8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31" name="Flèche : pentagone 30">
            <a:extLst>
              <a:ext uri="{FF2B5EF4-FFF2-40B4-BE49-F238E27FC236}">
                <a16:creationId xmlns:a16="http://schemas.microsoft.com/office/drawing/2014/main" id="{36F9BA92-2027-642E-DEFB-C259CDA80AC5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3">
            <a:extLst>
              <a:ext uri="{FF2B5EF4-FFF2-40B4-BE49-F238E27FC236}">
                <a16:creationId xmlns:a16="http://schemas.microsoft.com/office/drawing/2014/main" id="{BE3EC088-8E0C-DCB8-7DE4-40B3D7989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Image 32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173E927D-0891-B784-054C-CE05C48681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  <p:pic>
        <p:nvPicPr>
          <p:cNvPr id="35" name="Image 34" descr="Une image contenant capture d’écran, Graphique, Police, symbole&#10;&#10;Description générée automatiquement">
            <a:extLst>
              <a:ext uri="{FF2B5EF4-FFF2-40B4-BE49-F238E27FC236}">
                <a16:creationId xmlns:a16="http://schemas.microsoft.com/office/drawing/2014/main" id="{6D665364-83E7-8D85-50A6-DD1DF8BEB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172" y="988209"/>
            <a:ext cx="1884280" cy="1884280"/>
          </a:xfrm>
          <a:prstGeom prst="rect">
            <a:avLst/>
          </a:prstGeom>
        </p:spPr>
      </p:pic>
      <p:pic>
        <p:nvPicPr>
          <p:cNvPr id="37" name="Image 36" descr="Une image contenant clipart, dessin humoristique, Graphique&#10;&#10;Description générée automatiquement">
            <a:extLst>
              <a:ext uri="{FF2B5EF4-FFF2-40B4-BE49-F238E27FC236}">
                <a16:creationId xmlns:a16="http://schemas.microsoft.com/office/drawing/2014/main" id="{83B1731A-3248-FE0E-A20E-72FA48D911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145" y="2857940"/>
            <a:ext cx="2911423" cy="291142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EF756B8-78CC-024F-0B2E-BF35FE8767C8}"/>
              </a:ext>
            </a:extLst>
          </p:cNvPr>
          <p:cNvSpPr txBox="1"/>
          <p:nvPr/>
        </p:nvSpPr>
        <p:spPr>
          <a:xfrm>
            <a:off x="10389752" y="3941789"/>
            <a:ext cx="3179422" cy="163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3600" b="1" dirty="0">
                <a:ln>
                  <a:solidFill>
                    <a:schemeClr val="bg1"/>
                  </a:solidFill>
                </a:ln>
                <a:solidFill>
                  <a:srgbClr val="5C8AFF"/>
                </a:solidFill>
                <a:latin typeface="Poppins"/>
                <a:ea typeface="Microsoft YaHei"/>
                <a:cs typeface="Arial"/>
              </a:rPr>
              <a:t>  </a:t>
            </a:r>
            <a:r>
              <a:rPr lang="fr-FR" altLang="fr-FR" sz="8800" b="1" dirty="0">
                <a:ln>
                  <a:solidFill>
                    <a:schemeClr val="bg1"/>
                  </a:solidFill>
                </a:ln>
                <a:solidFill>
                  <a:srgbClr val="FAB03C"/>
                </a:solidFill>
                <a:latin typeface="Poppins"/>
                <a:ea typeface="Microsoft YaHei"/>
                <a:cs typeface="Arial"/>
              </a:rPr>
              <a:t>19°C</a:t>
            </a:r>
          </a:p>
          <a:p>
            <a:endParaRPr lang="fr-FR" sz="2000" dirty="0">
              <a:ln>
                <a:solidFill>
                  <a:schemeClr val="bg1"/>
                </a:solidFill>
              </a:ln>
              <a:solidFill>
                <a:srgbClr val="5C8AFF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88F2AD-E298-88EA-9C70-3EC1D4FB5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895" y="3035728"/>
            <a:ext cx="3870969" cy="100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3200" b="1" dirty="0">
                <a:solidFill>
                  <a:srgbClr val="5C8AFF"/>
                </a:solidFill>
                <a:latin typeface="Poppins"/>
                <a:ea typeface="Microsoft YaHei"/>
                <a:cs typeface="Poppins"/>
              </a:rPr>
              <a:t>A quelle température régler le thermostat la nuit?</a:t>
            </a:r>
            <a:endParaRPr lang="fr-FR" altLang="fr-FR" sz="4000" b="1" dirty="0">
              <a:solidFill>
                <a:srgbClr val="5C8AFF"/>
              </a:solidFill>
              <a:latin typeface="Poppins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 sz="3200" dirty="0">
              <a:solidFill>
                <a:srgbClr val="000000"/>
              </a:solidFill>
              <a:latin typeface="Poppins"/>
              <a:cs typeface="Arial" panose="020B0604020202020204" pitchFamily="34" charset="0"/>
            </a:endParaRPr>
          </a:p>
        </p:txBody>
      </p:sp>
      <p:pic>
        <p:nvPicPr>
          <p:cNvPr id="7" name="Image 6" descr="Une image contenant Graphique, lune, clipart, graphisme&#10;&#10;Description générée automatiquement">
            <a:extLst>
              <a:ext uri="{FF2B5EF4-FFF2-40B4-BE49-F238E27FC236}">
                <a16:creationId xmlns:a16="http://schemas.microsoft.com/office/drawing/2014/main" id="{6DA0C128-7C0F-1B94-5C70-4B1C84FF96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098" y="2857939"/>
            <a:ext cx="2911424" cy="291142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12D380A-3367-8DA0-AB18-0D05E0D55BC5}"/>
              </a:ext>
            </a:extLst>
          </p:cNvPr>
          <p:cNvSpPr txBox="1"/>
          <p:nvPr/>
        </p:nvSpPr>
        <p:spPr>
          <a:xfrm>
            <a:off x="-3312616" y="3923853"/>
            <a:ext cx="3179422" cy="163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3600" b="1" dirty="0">
                <a:ln>
                  <a:solidFill>
                    <a:schemeClr val="bg1"/>
                  </a:solidFill>
                </a:ln>
                <a:solidFill>
                  <a:srgbClr val="1C81F9"/>
                </a:solidFill>
                <a:latin typeface="Poppins"/>
                <a:ea typeface="Microsoft YaHei"/>
                <a:cs typeface="Arial"/>
              </a:rPr>
              <a:t>  </a:t>
            </a:r>
            <a:r>
              <a:rPr lang="fr-FR" altLang="fr-FR" sz="8800" b="1" dirty="0">
                <a:ln>
                  <a:solidFill>
                    <a:schemeClr val="bg1"/>
                  </a:solidFill>
                </a:ln>
                <a:solidFill>
                  <a:srgbClr val="1C81F9"/>
                </a:solidFill>
                <a:latin typeface="Poppins"/>
                <a:ea typeface="Microsoft YaHei"/>
                <a:cs typeface="Arial"/>
              </a:rPr>
              <a:t>16°C</a:t>
            </a:r>
          </a:p>
          <a:p>
            <a:endParaRPr lang="fr-FR" sz="2000" dirty="0">
              <a:ln>
                <a:solidFill>
                  <a:schemeClr val="bg1"/>
                </a:solidFill>
              </a:ln>
              <a:solidFill>
                <a:srgbClr val="5C8A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401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55575" y="-144463"/>
            <a:ext cx="300038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6002991" y="3035728"/>
            <a:ext cx="3870969" cy="100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3200" b="1" dirty="0">
                <a:solidFill>
                  <a:srgbClr val="5C8AFF"/>
                </a:solidFill>
                <a:latin typeface="Poppins"/>
                <a:ea typeface="Microsoft YaHei"/>
                <a:cs typeface="Poppins"/>
              </a:rPr>
              <a:t>A quelle température régler le thermostat en journée?</a:t>
            </a:r>
            <a:endParaRPr lang="fr-FR" altLang="fr-FR" sz="4000" b="1" dirty="0">
              <a:solidFill>
                <a:srgbClr val="5C8AFF"/>
              </a:solidFill>
              <a:latin typeface="Poppins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 sz="3200" dirty="0">
              <a:solidFill>
                <a:srgbClr val="000000"/>
              </a:solidFill>
              <a:latin typeface="Poppins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10823" y="323453"/>
            <a:ext cx="4775666" cy="865878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5EC91"/>
                </a:solidFill>
                <a:latin typeface="Poppins"/>
                <a:ea typeface="Microsoft YaHei"/>
                <a:cs typeface="Poppins"/>
              </a:rPr>
              <a:t>Le chauffage</a:t>
            </a:r>
          </a:p>
        </p:txBody>
      </p:sp>
      <p:sp>
        <p:nvSpPr>
          <p:cNvPr id="29" name="Flèche : pentagone 28">
            <a:extLst>
              <a:ext uri="{FF2B5EF4-FFF2-40B4-BE49-F238E27FC236}">
                <a16:creationId xmlns:a16="http://schemas.microsoft.com/office/drawing/2014/main" id="{91E73875-8910-3F89-B1E8-7075E4C0B88E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DAC52DDF-F9BD-AD4C-F928-958F19BBF8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31" name="Flèche : pentagone 30">
            <a:extLst>
              <a:ext uri="{FF2B5EF4-FFF2-40B4-BE49-F238E27FC236}">
                <a16:creationId xmlns:a16="http://schemas.microsoft.com/office/drawing/2014/main" id="{36F9BA92-2027-642E-DEFB-C259CDA80AC5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3">
            <a:extLst>
              <a:ext uri="{FF2B5EF4-FFF2-40B4-BE49-F238E27FC236}">
                <a16:creationId xmlns:a16="http://schemas.microsoft.com/office/drawing/2014/main" id="{BE3EC088-8E0C-DCB8-7DE4-40B3D7989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Image 32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173E927D-0891-B784-054C-CE05C48681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  <p:pic>
        <p:nvPicPr>
          <p:cNvPr id="35" name="Image 34" descr="Une image contenant capture d’écran, Graphique, Police, symbole&#10;&#10;Description générée automatiquement">
            <a:extLst>
              <a:ext uri="{FF2B5EF4-FFF2-40B4-BE49-F238E27FC236}">
                <a16:creationId xmlns:a16="http://schemas.microsoft.com/office/drawing/2014/main" id="{6D665364-83E7-8D85-50A6-DD1DF8BEB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172" y="988209"/>
            <a:ext cx="1884280" cy="1884280"/>
          </a:xfrm>
          <a:prstGeom prst="rect">
            <a:avLst/>
          </a:prstGeom>
        </p:spPr>
      </p:pic>
      <p:pic>
        <p:nvPicPr>
          <p:cNvPr id="37" name="Image 36" descr="Une image contenant clipart, dessin humoristique, Graphique&#10;&#10;Description générée automatiquement">
            <a:extLst>
              <a:ext uri="{FF2B5EF4-FFF2-40B4-BE49-F238E27FC236}">
                <a16:creationId xmlns:a16="http://schemas.microsoft.com/office/drawing/2014/main" id="{83B1731A-3248-FE0E-A20E-72FA48D911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145" y="2857940"/>
            <a:ext cx="2911423" cy="291142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EF756B8-78CC-024F-0B2E-BF35FE8767C8}"/>
              </a:ext>
            </a:extLst>
          </p:cNvPr>
          <p:cNvSpPr txBox="1"/>
          <p:nvPr/>
        </p:nvSpPr>
        <p:spPr>
          <a:xfrm>
            <a:off x="10389752" y="3941789"/>
            <a:ext cx="3179422" cy="163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3600" b="1" dirty="0">
                <a:ln>
                  <a:solidFill>
                    <a:schemeClr val="bg1"/>
                  </a:solidFill>
                </a:ln>
                <a:solidFill>
                  <a:srgbClr val="5C8AFF"/>
                </a:solidFill>
                <a:latin typeface="Poppins"/>
                <a:ea typeface="Microsoft YaHei"/>
                <a:cs typeface="Arial"/>
              </a:rPr>
              <a:t>  </a:t>
            </a:r>
            <a:r>
              <a:rPr lang="fr-FR" altLang="fr-FR" sz="8800" b="1" dirty="0">
                <a:ln>
                  <a:solidFill>
                    <a:schemeClr val="bg1"/>
                  </a:solidFill>
                </a:ln>
                <a:solidFill>
                  <a:srgbClr val="FAB03C"/>
                </a:solidFill>
                <a:latin typeface="Poppins"/>
                <a:ea typeface="Microsoft YaHei"/>
                <a:cs typeface="Arial"/>
              </a:rPr>
              <a:t>19°C</a:t>
            </a:r>
          </a:p>
          <a:p>
            <a:endParaRPr lang="fr-FR" sz="2000" dirty="0">
              <a:ln>
                <a:solidFill>
                  <a:schemeClr val="bg1"/>
                </a:solidFill>
              </a:ln>
              <a:solidFill>
                <a:srgbClr val="5C8AFF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88F2AD-E298-88EA-9C70-3EC1D4FB5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895" y="3035728"/>
            <a:ext cx="3870969" cy="100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3200" b="1" dirty="0">
                <a:solidFill>
                  <a:srgbClr val="5C8AFF"/>
                </a:solidFill>
                <a:latin typeface="Poppins"/>
                <a:ea typeface="Microsoft YaHei"/>
                <a:cs typeface="Poppins"/>
              </a:rPr>
              <a:t>A quelle température régler le thermostat la nuit?</a:t>
            </a:r>
            <a:endParaRPr lang="fr-FR" altLang="fr-FR" sz="4000" b="1" dirty="0">
              <a:solidFill>
                <a:srgbClr val="5C8AFF"/>
              </a:solidFill>
              <a:latin typeface="Poppins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 sz="3200" dirty="0">
              <a:solidFill>
                <a:srgbClr val="000000"/>
              </a:solidFill>
              <a:latin typeface="Poppins"/>
              <a:cs typeface="Arial" panose="020B0604020202020204" pitchFamily="34" charset="0"/>
            </a:endParaRPr>
          </a:p>
        </p:txBody>
      </p:sp>
      <p:pic>
        <p:nvPicPr>
          <p:cNvPr id="7" name="Image 6" descr="Une image contenant Graphique, lune, clipart, graphisme&#10;&#10;Description générée automatiquement">
            <a:extLst>
              <a:ext uri="{FF2B5EF4-FFF2-40B4-BE49-F238E27FC236}">
                <a16:creationId xmlns:a16="http://schemas.microsoft.com/office/drawing/2014/main" id="{6DA0C128-7C0F-1B94-5C70-4B1C84FF96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098" y="2857939"/>
            <a:ext cx="2911424" cy="291142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12D380A-3367-8DA0-AB18-0D05E0D55BC5}"/>
              </a:ext>
            </a:extLst>
          </p:cNvPr>
          <p:cNvSpPr txBox="1"/>
          <p:nvPr/>
        </p:nvSpPr>
        <p:spPr>
          <a:xfrm>
            <a:off x="420730" y="3923853"/>
            <a:ext cx="3179422" cy="163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3600" b="1" dirty="0">
                <a:ln>
                  <a:solidFill>
                    <a:schemeClr val="bg1"/>
                  </a:solidFill>
                </a:ln>
                <a:solidFill>
                  <a:srgbClr val="1C81F9"/>
                </a:solidFill>
                <a:latin typeface="Poppins"/>
                <a:ea typeface="Microsoft YaHei"/>
                <a:cs typeface="Arial"/>
              </a:rPr>
              <a:t>  </a:t>
            </a:r>
            <a:r>
              <a:rPr lang="fr-FR" altLang="fr-FR" sz="8800" b="1" dirty="0">
                <a:ln>
                  <a:solidFill>
                    <a:schemeClr val="bg1"/>
                  </a:solidFill>
                </a:ln>
                <a:solidFill>
                  <a:srgbClr val="1C81F9"/>
                </a:solidFill>
                <a:latin typeface="Poppins"/>
                <a:ea typeface="Microsoft YaHei"/>
                <a:cs typeface="Arial"/>
              </a:rPr>
              <a:t>16°C</a:t>
            </a:r>
          </a:p>
          <a:p>
            <a:endParaRPr lang="fr-FR" sz="2000" dirty="0">
              <a:ln>
                <a:solidFill>
                  <a:schemeClr val="bg1"/>
                </a:solidFill>
              </a:ln>
              <a:solidFill>
                <a:srgbClr val="5C8A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E05105-E24B-BD28-B83F-F5B8A494D70F}"/>
              </a:ext>
            </a:extLst>
          </p:cNvPr>
          <p:cNvSpPr/>
          <p:nvPr/>
        </p:nvSpPr>
        <p:spPr>
          <a:xfrm>
            <a:off x="-5755704" y="1787420"/>
            <a:ext cx="5554477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</a:pPr>
            <a:r>
              <a:rPr lang="fr-FR" alt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/>
                <a:ea typeface="Microsoft YaHei"/>
                <a:cs typeface="Poppins"/>
              </a:rPr>
              <a:t>Je réduis la température lorsque je m’absente en journée et lorsque j’aère.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738DDE5-95AA-1826-B812-C08E8BEAC2ED}"/>
              </a:ext>
            </a:extLst>
          </p:cNvPr>
          <p:cNvSpPr txBox="1"/>
          <p:nvPr/>
        </p:nvSpPr>
        <p:spPr>
          <a:xfrm>
            <a:off x="-5642762" y="4975134"/>
            <a:ext cx="5328592" cy="1036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b="1" dirty="0">
                <a:solidFill>
                  <a:srgbClr val="000000"/>
                </a:solidFill>
                <a:latin typeface="Poppins"/>
                <a:ea typeface="Microsoft YaHei"/>
                <a:cs typeface="Poppins"/>
              </a:rPr>
              <a:t>Je l’éteins quand je pars plus de 15 jours.</a:t>
            </a:r>
          </a:p>
          <a:p>
            <a:endParaRPr lang="fr-FR" dirty="0"/>
          </a:p>
        </p:txBody>
      </p:sp>
      <p:pic>
        <p:nvPicPr>
          <p:cNvPr id="16" name="Image 15" descr="Une image contenant art, capture d’écran, Rectangle, conception&#10;&#10;Description générée automatiquement">
            <a:extLst>
              <a:ext uri="{FF2B5EF4-FFF2-40B4-BE49-F238E27FC236}">
                <a16:creationId xmlns:a16="http://schemas.microsoft.com/office/drawing/2014/main" id="{891B36EA-98BA-BF1B-0AC9-FA9D86B360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1168" y="1274153"/>
            <a:ext cx="2217652" cy="2217652"/>
          </a:xfrm>
          <a:prstGeom prst="rect">
            <a:avLst/>
          </a:prstGeom>
        </p:spPr>
      </p:pic>
      <p:pic>
        <p:nvPicPr>
          <p:cNvPr id="17" name="Image 16" descr="Une image contenant capture d’écran, Graphique, Police, conception&#10;&#10;Description générée automatiquement">
            <a:extLst>
              <a:ext uri="{FF2B5EF4-FFF2-40B4-BE49-F238E27FC236}">
                <a16:creationId xmlns:a16="http://schemas.microsoft.com/office/drawing/2014/main" id="{4A50B331-AA3C-F1B7-1C12-B7E18A329F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5083" y="4067870"/>
            <a:ext cx="1956503" cy="195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4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41568" y="1787420"/>
            <a:ext cx="5554477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</a:pPr>
            <a:r>
              <a:rPr lang="fr-FR" alt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/>
                <a:ea typeface="Microsoft YaHei"/>
                <a:cs typeface="Poppins"/>
              </a:rPr>
              <a:t>Je réduis la température lorsque je m’absente en journée et lorsque j’aère.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2BFABAD-340F-3220-40AA-2227C80CE66C}"/>
              </a:ext>
            </a:extLst>
          </p:cNvPr>
          <p:cNvSpPr txBox="1"/>
          <p:nvPr/>
        </p:nvSpPr>
        <p:spPr>
          <a:xfrm>
            <a:off x="3754510" y="4975134"/>
            <a:ext cx="5328592" cy="1036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b="1" dirty="0">
                <a:solidFill>
                  <a:srgbClr val="000000"/>
                </a:solidFill>
                <a:latin typeface="Poppins"/>
                <a:ea typeface="Microsoft YaHei"/>
                <a:cs typeface="Poppins"/>
              </a:rPr>
              <a:t>Je l’éteins quand je pars plus de 15 jours.</a:t>
            </a:r>
          </a:p>
          <a:p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458107-CC09-A187-E888-0FD6E35EDB6D}"/>
              </a:ext>
            </a:extLst>
          </p:cNvPr>
          <p:cNvSpPr/>
          <p:nvPr/>
        </p:nvSpPr>
        <p:spPr>
          <a:xfrm>
            <a:off x="2610823" y="323453"/>
            <a:ext cx="4775666" cy="865878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5EC91"/>
                </a:solidFill>
                <a:latin typeface="Poppins"/>
                <a:ea typeface="Microsoft YaHei"/>
                <a:cs typeface="Poppins"/>
              </a:rPr>
              <a:t>Le chauffage</a:t>
            </a:r>
          </a:p>
        </p:txBody>
      </p:sp>
      <p:pic>
        <p:nvPicPr>
          <p:cNvPr id="31" name="Image 30" descr="Une image contenant art, capture d’écran, Rectangle, conception&#10;&#10;Description générée automatiquement">
            <a:extLst>
              <a:ext uri="{FF2B5EF4-FFF2-40B4-BE49-F238E27FC236}">
                <a16:creationId xmlns:a16="http://schemas.microsoft.com/office/drawing/2014/main" id="{7BEE8EE7-BA2B-CD47-FA7B-FE4738536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4" y="1274153"/>
            <a:ext cx="2217652" cy="2217652"/>
          </a:xfrm>
          <a:prstGeom prst="rect">
            <a:avLst/>
          </a:prstGeom>
        </p:spPr>
      </p:pic>
      <p:pic>
        <p:nvPicPr>
          <p:cNvPr id="35" name="Image 34" descr="Une image contenant capture d’écran, Graphique, Police, conception&#10;&#10;Description générée automatiquement">
            <a:extLst>
              <a:ext uri="{FF2B5EF4-FFF2-40B4-BE49-F238E27FC236}">
                <a16:creationId xmlns:a16="http://schemas.microsoft.com/office/drawing/2014/main" id="{622FE668-46C7-B13E-42F0-C63F99C93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89" y="4067870"/>
            <a:ext cx="1956503" cy="1956503"/>
          </a:xfrm>
          <a:prstGeom prst="rect">
            <a:avLst/>
          </a:prstGeom>
        </p:spPr>
      </p:pic>
      <p:sp>
        <p:nvSpPr>
          <p:cNvPr id="36" name="Rectangle 6">
            <a:extLst>
              <a:ext uri="{FF2B5EF4-FFF2-40B4-BE49-F238E27FC236}">
                <a16:creationId xmlns:a16="http://schemas.microsoft.com/office/drawing/2014/main" id="{596399B8-1D66-7F24-B76A-82FB9F077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8975" y="3035728"/>
            <a:ext cx="3870969" cy="100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3200" b="1" dirty="0">
                <a:solidFill>
                  <a:srgbClr val="5C8AFF"/>
                </a:solidFill>
                <a:latin typeface="Poppins"/>
                <a:ea typeface="Microsoft YaHei"/>
                <a:cs typeface="Poppins"/>
              </a:rPr>
              <a:t>A quelle température régler le thermostat la nuit?</a:t>
            </a:r>
            <a:endParaRPr lang="fr-FR" altLang="fr-FR" sz="4000" b="1" dirty="0">
              <a:solidFill>
                <a:srgbClr val="5C8AFF"/>
              </a:solidFill>
              <a:latin typeface="Poppins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 sz="3200" dirty="0">
              <a:solidFill>
                <a:srgbClr val="000000"/>
              </a:solidFill>
              <a:latin typeface="Poppins"/>
              <a:cs typeface="Arial" panose="020B0604020202020204" pitchFamily="34" charset="0"/>
            </a:endParaRPr>
          </a:p>
        </p:txBody>
      </p:sp>
      <p:pic>
        <p:nvPicPr>
          <p:cNvPr id="37" name="Image 36" descr="Une image contenant Graphique, lune, clipart, graphisme&#10;&#10;Description générée automatiquement">
            <a:extLst>
              <a:ext uri="{FF2B5EF4-FFF2-40B4-BE49-F238E27FC236}">
                <a16:creationId xmlns:a16="http://schemas.microsoft.com/office/drawing/2014/main" id="{E908CAE4-4494-5988-B9D2-B6B88204C1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178" y="2857939"/>
            <a:ext cx="2911424" cy="2911424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111E559F-245C-6B94-14C8-DB158A375D75}"/>
              </a:ext>
            </a:extLst>
          </p:cNvPr>
          <p:cNvSpPr txBox="1"/>
          <p:nvPr/>
        </p:nvSpPr>
        <p:spPr>
          <a:xfrm>
            <a:off x="10141810" y="3923853"/>
            <a:ext cx="3179422" cy="163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3600" b="1" dirty="0">
                <a:ln>
                  <a:solidFill>
                    <a:schemeClr val="bg1"/>
                  </a:solidFill>
                </a:ln>
                <a:solidFill>
                  <a:srgbClr val="1C81F9"/>
                </a:solidFill>
                <a:latin typeface="Poppins"/>
                <a:ea typeface="Microsoft YaHei"/>
                <a:cs typeface="Arial"/>
              </a:rPr>
              <a:t>  </a:t>
            </a:r>
            <a:r>
              <a:rPr lang="fr-FR" altLang="fr-FR" sz="8800" b="1" dirty="0">
                <a:ln>
                  <a:solidFill>
                    <a:schemeClr val="bg1"/>
                  </a:solidFill>
                </a:ln>
                <a:solidFill>
                  <a:srgbClr val="1C81F9"/>
                </a:solidFill>
                <a:latin typeface="Poppins"/>
                <a:ea typeface="Microsoft YaHei"/>
                <a:cs typeface="Arial"/>
              </a:rPr>
              <a:t>16°C</a:t>
            </a:r>
          </a:p>
          <a:p>
            <a:endParaRPr lang="fr-FR" sz="2000" dirty="0">
              <a:ln>
                <a:solidFill>
                  <a:schemeClr val="bg1"/>
                </a:solidFill>
              </a:ln>
              <a:solidFill>
                <a:srgbClr val="5C8AFF"/>
              </a:solidFill>
            </a:endParaRPr>
          </a:p>
        </p:txBody>
      </p:sp>
      <p:pic>
        <p:nvPicPr>
          <p:cNvPr id="39" name="Image 38" descr="Une image contenant capture d’écran, Graphique, Police, symbole&#10;&#10;Description générée automatiquement">
            <a:extLst>
              <a:ext uri="{FF2B5EF4-FFF2-40B4-BE49-F238E27FC236}">
                <a16:creationId xmlns:a16="http://schemas.microsoft.com/office/drawing/2014/main" id="{43812CF4-34E4-64E4-5C9A-E5087B229B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272" y="988209"/>
            <a:ext cx="1884280" cy="1884280"/>
          </a:xfrm>
          <a:prstGeom prst="rect">
            <a:avLst/>
          </a:prstGeom>
        </p:spPr>
      </p:pic>
      <p:sp>
        <p:nvSpPr>
          <p:cNvPr id="40" name="Flèche : pentagone 39">
            <a:extLst>
              <a:ext uri="{FF2B5EF4-FFF2-40B4-BE49-F238E27FC236}">
                <a16:creationId xmlns:a16="http://schemas.microsoft.com/office/drawing/2014/main" id="{0BB0813C-2939-2357-7FA4-D820A049E768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Image 40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6CB27947-451F-E46E-92AB-690A4A17C4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42" name="Flèche : pentagone 41">
            <a:extLst>
              <a:ext uri="{FF2B5EF4-FFF2-40B4-BE49-F238E27FC236}">
                <a16:creationId xmlns:a16="http://schemas.microsoft.com/office/drawing/2014/main" id="{A6C2E79E-EF20-0406-FC73-9B2C9F241D80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" name="Picture 3">
            <a:extLst>
              <a:ext uri="{FF2B5EF4-FFF2-40B4-BE49-F238E27FC236}">
                <a16:creationId xmlns:a16="http://schemas.microsoft.com/office/drawing/2014/main" id="{AA0FE6C4-1469-4679-9F9E-8FF0A7A80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Image 43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1DE8A18E-8E66-68E9-964A-980738210E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2867995A-A73A-98F4-69A3-8D78023E27E7}"/>
              </a:ext>
            </a:extLst>
          </p:cNvPr>
          <p:cNvSpPr txBox="1"/>
          <p:nvPr/>
        </p:nvSpPr>
        <p:spPr>
          <a:xfrm>
            <a:off x="-7273056" y="3923853"/>
            <a:ext cx="3179422" cy="135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3600" b="1" dirty="0">
                <a:ln>
                  <a:solidFill>
                    <a:schemeClr val="bg1"/>
                  </a:solidFill>
                </a:ln>
                <a:solidFill>
                  <a:srgbClr val="35EC91"/>
                </a:solidFill>
                <a:latin typeface="Poppins"/>
                <a:ea typeface="Microsoft YaHei"/>
                <a:cs typeface="Arial"/>
              </a:rPr>
              <a:t>  </a:t>
            </a:r>
            <a:r>
              <a:rPr lang="fr-FR" altLang="fr-FR" sz="8800" b="1" dirty="0">
                <a:ln>
                  <a:solidFill>
                    <a:schemeClr val="bg1"/>
                  </a:solidFill>
                </a:ln>
                <a:solidFill>
                  <a:srgbClr val="35EC91"/>
                </a:solidFill>
                <a:latin typeface="Poppins"/>
                <a:ea typeface="Microsoft YaHei"/>
                <a:cs typeface="Arial"/>
              </a:rPr>
              <a:t>16°C</a:t>
            </a:r>
          </a:p>
        </p:txBody>
      </p:sp>
      <p:sp>
        <p:nvSpPr>
          <p:cNvPr id="48" name="Rectangle 3">
            <a:extLst>
              <a:ext uri="{FF2B5EF4-FFF2-40B4-BE49-F238E27FC236}">
                <a16:creationId xmlns:a16="http://schemas.microsoft.com/office/drawing/2014/main" id="{ED26D242-C0C8-805C-56D1-7771FE46E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79945" y="1096773"/>
            <a:ext cx="6116638" cy="10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3200" b="1" dirty="0">
                <a:solidFill>
                  <a:srgbClr val="000000"/>
                </a:solidFill>
                <a:latin typeface="Poppins"/>
                <a:ea typeface="Microsoft YaHei"/>
                <a:cs typeface="Poppins"/>
              </a:rPr>
              <a:t>Dès que la nuit tombe</a:t>
            </a:r>
          </a:p>
          <a:p>
            <a:pPr algn="ctr">
              <a:lnSpc>
                <a:spcPct val="100000"/>
              </a:lnSpc>
              <a:buClrTx/>
              <a:buFontTx/>
            </a:pPr>
            <a:r>
              <a:rPr lang="fr-FR" altLang="fr-FR" sz="3000" dirty="0">
                <a:solidFill>
                  <a:srgbClr val="000000"/>
                </a:solidFill>
                <a:latin typeface="Poppins"/>
                <a:ea typeface="Microsoft YaHei"/>
                <a:cs typeface="Poppins"/>
              </a:rPr>
              <a:t>Volets fermés et rideaux tirés </a:t>
            </a:r>
            <a:endParaRPr lang="fr-FR" altLang="fr-FR" sz="3000" dirty="0">
              <a:solidFill>
                <a:srgbClr val="000000"/>
              </a:solidFill>
              <a:latin typeface="Poppins"/>
              <a:cs typeface="Poppins"/>
            </a:endParaRPr>
          </a:p>
        </p:txBody>
      </p:sp>
      <p:pic>
        <p:nvPicPr>
          <p:cNvPr id="49" name="Image 48" descr="Une image contenant capture d’écran, dessin humoristique, Rectangle&#10;&#10;Description générée automatiquement">
            <a:extLst>
              <a:ext uri="{FF2B5EF4-FFF2-40B4-BE49-F238E27FC236}">
                <a16:creationId xmlns:a16="http://schemas.microsoft.com/office/drawing/2014/main" id="{9A4EB023-C841-1899-AE50-9ADF354749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8359" y="2928382"/>
            <a:ext cx="3049101" cy="304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02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A84A6D6-FF80-2669-950E-12EE3481EAA4}"/>
              </a:ext>
            </a:extLst>
          </p:cNvPr>
          <p:cNvSpPr txBox="1"/>
          <p:nvPr/>
        </p:nvSpPr>
        <p:spPr>
          <a:xfrm>
            <a:off x="1788882" y="3923853"/>
            <a:ext cx="3179422" cy="135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3600" b="1" dirty="0">
                <a:ln>
                  <a:solidFill>
                    <a:schemeClr val="bg1"/>
                  </a:solidFill>
                </a:ln>
                <a:solidFill>
                  <a:srgbClr val="35EC91"/>
                </a:solidFill>
                <a:latin typeface="Poppins"/>
                <a:ea typeface="Microsoft YaHei"/>
                <a:cs typeface="Arial"/>
              </a:rPr>
              <a:t>  </a:t>
            </a:r>
            <a:r>
              <a:rPr lang="fr-FR" altLang="fr-FR" sz="8800" b="1" dirty="0">
                <a:ln>
                  <a:solidFill>
                    <a:schemeClr val="bg1"/>
                  </a:solidFill>
                </a:ln>
                <a:solidFill>
                  <a:srgbClr val="35EC91"/>
                </a:solidFill>
                <a:latin typeface="Poppins"/>
                <a:ea typeface="Microsoft YaHei"/>
                <a:cs typeface="Arial"/>
              </a:rPr>
              <a:t>16°C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47F28AD-5C0F-CF08-133E-F4DDFA43BD1E}"/>
              </a:ext>
            </a:extLst>
          </p:cNvPr>
          <p:cNvSpPr txBox="1"/>
          <p:nvPr/>
        </p:nvSpPr>
        <p:spPr>
          <a:xfrm>
            <a:off x="-7129040" y="3906131"/>
            <a:ext cx="3179422" cy="135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3600" b="1" dirty="0">
                <a:ln>
                  <a:solidFill>
                    <a:schemeClr val="bg1"/>
                  </a:solidFill>
                </a:ln>
                <a:solidFill>
                  <a:srgbClr val="35EC91"/>
                </a:solidFill>
                <a:latin typeface="Poppins"/>
                <a:ea typeface="Microsoft YaHei"/>
                <a:cs typeface="Arial"/>
              </a:rPr>
              <a:t>  </a:t>
            </a:r>
            <a:r>
              <a:rPr lang="fr-FR" altLang="fr-FR" sz="8800" b="1" dirty="0">
                <a:ln>
                  <a:solidFill>
                    <a:schemeClr val="bg1"/>
                  </a:solidFill>
                </a:ln>
                <a:solidFill>
                  <a:srgbClr val="35EC91"/>
                </a:solidFill>
                <a:latin typeface="Poppins"/>
                <a:ea typeface="Microsoft YaHei"/>
                <a:cs typeface="Arial"/>
              </a:rPr>
              <a:t>24°C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981993" y="1096773"/>
            <a:ext cx="6116638" cy="10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3200" b="1" dirty="0">
                <a:solidFill>
                  <a:srgbClr val="000000"/>
                </a:solidFill>
                <a:latin typeface="Poppins"/>
                <a:ea typeface="Microsoft YaHei"/>
                <a:cs typeface="Poppins"/>
              </a:rPr>
              <a:t>Dès que la nuit tombe</a:t>
            </a:r>
          </a:p>
          <a:p>
            <a:pPr algn="ctr">
              <a:lnSpc>
                <a:spcPct val="100000"/>
              </a:lnSpc>
              <a:buClrTx/>
              <a:buFontTx/>
            </a:pPr>
            <a:r>
              <a:rPr lang="fr-FR" altLang="fr-FR" sz="3000" dirty="0">
                <a:solidFill>
                  <a:srgbClr val="000000"/>
                </a:solidFill>
                <a:latin typeface="Poppins"/>
                <a:ea typeface="Microsoft YaHei"/>
                <a:cs typeface="Poppins"/>
              </a:rPr>
              <a:t>Volets fermés et rideaux tirés </a:t>
            </a:r>
            <a:endParaRPr lang="fr-FR" altLang="fr-FR" sz="3000" dirty="0">
              <a:solidFill>
                <a:srgbClr val="000000"/>
              </a:solidFill>
              <a:latin typeface="Poppins"/>
              <a:cs typeface="Poppin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88381A-98BB-9B8B-301C-D41DB3EE27CC}"/>
              </a:ext>
            </a:extLst>
          </p:cNvPr>
          <p:cNvSpPr/>
          <p:nvPr/>
        </p:nvSpPr>
        <p:spPr>
          <a:xfrm>
            <a:off x="2610823" y="323453"/>
            <a:ext cx="4775666" cy="865878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5EC91"/>
                </a:solidFill>
                <a:latin typeface="Poppins"/>
                <a:ea typeface="Microsoft YaHei"/>
                <a:cs typeface="Poppins"/>
              </a:rPr>
              <a:t>Le chauffage</a:t>
            </a:r>
          </a:p>
        </p:txBody>
      </p:sp>
      <p:pic>
        <p:nvPicPr>
          <p:cNvPr id="20" name="Image 19" descr="Une image contenant capture d’écran, dessin humoristique, Rectangle&#10;&#10;Description générée automatiquement">
            <a:extLst>
              <a:ext uri="{FF2B5EF4-FFF2-40B4-BE49-F238E27FC236}">
                <a16:creationId xmlns:a16="http://schemas.microsoft.com/office/drawing/2014/main" id="{9AAF8E21-DB02-EEBC-D5B5-531D0D7B7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79" y="2928382"/>
            <a:ext cx="3049101" cy="3049101"/>
          </a:xfrm>
          <a:prstGeom prst="rect">
            <a:avLst/>
          </a:prstGeom>
        </p:spPr>
      </p:pic>
      <p:sp>
        <p:nvSpPr>
          <p:cNvPr id="23" name="Flèche : pentagone 22">
            <a:extLst>
              <a:ext uri="{FF2B5EF4-FFF2-40B4-BE49-F238E27FC236}">
                <a16:creationId xmlns:a16="http://schemas.microsoft.com/office/drawing/2014/main" id="{F03E9D45-2D2E-7FEE-AC54-F99D2B26CDC9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0BEDCEC3-87F3-D0BB-833F-A36DEB234C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25" name="Flèche : pentagone 24">
            <a:extLst>
              <a:ext uri="{FF2B5EF4-FFF2-40B4-BE49-F238E27FC236}">
                <a16:creationId xmlns:a16="http://schemas.microsoft.com/office/drawing/2014/main" id="{7034F9AC-1BDE-76EB-DF50-2E3BABB09A4A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8C282530-B9AC-D222-035E-3BD4AA19D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Image 26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0409F5B4-99EA-2155-5978-BABDE111F2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  <p:pic>
        <p:nvPicPr>
          <p:cNvPr id="6" name="Image 5" descr="Une image contenant capture d’écran, Caractère coloré, Graphique, graphisme&#10;&#10;Description générée automatiquement">
            <a:extLst>
              <a:ext uri="{FF2B5EF4-FFF2-40B4-BE49-F238E27FC236}">
                <a16:creationId xmlns:a16="http://schemas.microsoft.com/office/drawing/2014/main" id="{5C8317D7-A9DE-B3BA-C61F-C350AB024A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9639" y="2674647"/>
            <a:ext cx="3302836" cy="3302836"/>
          </a:xfrm>
          <a:prstGeom prst="rect">
            <a:avLst/>
          </a:prstGeom>
        </p:spPr>
      </p:pic>
      <p:pic>
        <p:nvPicPr>
          <p:cNvPr id="9" name="Image 8" descr="Une image contenant clipart, dessin humoristique, créativité, astronomie&#10;&#10;Description générée automatiquement">
            <a:extLst>
              <a:ext uri="{FF2B5EF4-FFF2-40B4-BE49-F238E27FC236}">
                <a16:creationId xmlns:a16="http://schemas.microsoft.com/office/drawing/2014/main" id="{021BAD41-4653-F6F9-B6A2-F59C0A190A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319" y="324165"/>
            <a:ext cx="1785799" cy="17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73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47F28AD-5C0F-CF08-133E-F4DDFA43BD1E}"/>
              </a:ext>
            </a:extLst>
          </p:cNvPr>
          <p:cNvSpPr txBox="1"/>
          <p:nvPr/>
        </p:nvSpPr>
        <p:spPr>
          <a:xfrm>
            <a:off x="1500850" y="3906131"/>
            <a:ext cx="3179422" cy="135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3600" b="1" dirty="0">
                <a:ln>
                  <a:solidFill>
                    <a:schemeClr val="bg1"/>
                  </a:solidFill>
                </a:ln>
                <a:solidFill>
                  <a:srgbClr val="35EC91"/>
                </a:solidFill>
                <a:latin typeface="Poppins"/>
                <a:ea typeface="Microsoft YaHei"/>
                <a:cs typeface="Arial"/>
              </a:rPr>
              <a:t>  </a:t>
            </a:r>
            <a:r>
              <a:rPr lang="fr-FR" altLang="fr-FR" sz="8800" b="1" dirty="0">
                <a:ln>
                  <a:solidFill>
                    <a:schemeClr val="bg1"/>
                  </a:solidFill>
                </a:ln>
                <a:solidFill>
                  <a:srgbClr val="35EC91"/>
                </a:solidFill>
                <a:latin typeface="Poppins"/>
                <a:ea typeface="Microsoft YaHei"/>
                <a:cs typeface="Arial"/>
              </a:rPr>
              <a:t>24°C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981993" y="1096773"/>
            <a:ext cx="6116638" cy="10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3200" b="1" dirty="0">
                <a:solidFill>
                  <a:srgbClr val="000000"/>
                </a:solidFill>
                <a:latin typeface="Poppins"/>
                <a:ea typeface="Microsoft YaHei"/>
                <a:cs typeface="Poppins"/>
              </a:rPr>
              <a:t>Dès que la nuit tombe</a:t>
            </a:r>
          </a:p>
          <a:p>
            <a:pPr algn="ctr">
              <a:lnSpc>
                <a:spcPct val="100000"/>
              </a:lnSpc>
              <a:buClrTx/>
              <a:buFontTx/>
            </a:pPr>
            <a:r>
              <a:rPr lang="fr-FR" altLang="fr-FR" sz="3000" dirty="0">
                <a:solidFill>
                  <a:srgbClr val="000000"/>
                </a:solidFill>
                <a:latin typeface="Poppins"/>
                <a:ea typeface="Microsoft YaHei"/>
                <a:cs typeface="Poppins"/>
              </a:rPr>
              <a:t>Volets fermés et rideaux tirés </a:t>
            </a:r>
            <a:endParaRPr lang="fr-FR" altLang="fr-FR" sz="3000" dirty="0">
              <a:solidFill>
                <a:srgbClr val="000000"/>
              </a:solidFill>
              <a:latin typeface="Poppins"/>
              <a:cs typeface="Poppin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88381A-98BB-9B8B-301C-D41DB3EE27CC}"/>
              </a:ext>
            </a:extLst>
          </p:cNvPr>
          <p:cNvSpPr/>
          <p:nvPr/>
        </p:nvSpPr>
        <p:spPr>
          <a:xfrm>
            <a:off x="2610823" y="323453"/>
            <a:ext cx="4775666" cy="865878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5EC91"/>
                </a:solidFill>
                <a:latin typeface="Poppins"/>
                <a:ea typeface="Microsoft YaHei"/>
                <a:cs typeface="Poppins"/>
              </a:rPr>
              <a:t>Le chauffage</a:t>
            </a:r>
          </a:p>
        </p:txBody>
      </p:sp>
      <p:pic>
        <p:nvPicPr>
          <p:cNvPr id="20" name="Image 19" descr="Une image contenant capture d’écran, dessin humoristique, Rectangle&#10;&#10;Description générée automatiquement">
            <a:extLst>
              <a:ext uri="{FF2B5EF4-FFF2-40B4-BE49-F238E27FC236}">
                <a16:creationId xmlns:a16="http://schemas.microsoft.com/office/drawing/2014/main" id="{9AAF8E21-DB02-EEBC-D5B5-531D0D7B7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79" y="2928382"/>
            <a:ext cx="3049101" cy="3049101"/>
          </a:xfrm>
          <a:prstGeom prst="rect">
            <a:avLst/>
          </a:prstGeom>
        </p:spPr>
      </p:pic>
      <p:sp>
        <p:nvSpPr>
          <p:cNvPr id="23" name="Flèche : pentagone 22">
            <a:extLst>
              <a:ext uri="{FF2B5EF4-FFF2-40B4-BE49-F238E27FC236}">
                <a16:creationId xmlns:a16="http://schemas.microsoft.com/office/drawing/2014/main" id="{F03E9D45-2D2E-7FEE-AC54-F99D2B26CDC9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0BEDCEC3-87F3-D0BB-833F-A36DEB234C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25" name="Flèche : pentagone 24">
            <a:extLst>
              <a:ext uri="{FF2B5EF4-FFF2-40B4-BE49-F238E27FC236}">
                <a16:creationId xmlns:a16="http://schemas.microsoft.com/office/drawing/2014/main" id="{7034F9AC-1BDE-76EB-DF50-2E3BABB09A4A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8C282530-B9AC-D222-035E-3BD4AA19D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Image 26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0409F5B4-99EA-2155-5978-BABDE111F2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D52C3CE-ACAF-67DE-04C6-2D9A2FE39973}"/>
              </a:ext>
            </a:extLst>
          </p:cNvPr>
          <p:cNvSpPr txBox="1"/>
          <p:nvPr/>
        </p:nvSpPr>
        <p:spPr>
          <a:xfrm>
            <a:off x="4113390" y="2109964"/>
            <a:ext cx="3907674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3600" b="1" dirty="0">
                <a:ln>
                  <a:solidFill>
                    <a:schemeClr val="bg1"/>
                  </a:solidFill>
                </a:ln>
                <a:solidFill>
                  <a:srgbClr val="35EC91"/>
                </a:solidFill>
                <a:latin typeface="Poppins"/>
                <a:ea typeface="Microsoft YaHei"/>
                <a:cs typeface="Arial"/>
              </a:rPr>
              <a:t> + 5°C</a:t>
            </a:r>
            <a:endParaRPr lang="fr-FR" sz="2000" dirty="0">
              <a:ln>
                <a:solidFill>
                  <a:schemeClr val="bg1"/>
                </a:solidFill>
              </a:ln>
              <a:solidFill>
                <a:srgbClr val="5C8AFF"/>
              </a:solidFill>
            </a:endParaRPr>
          </a:p>
        </p:txBody>
      </p:sp>
      <p:pic>
        <p:nvPicPr>
          <p:cNvPr id="6" name="Image 5" descr="Une image contenant capture d’écran, Caractère coloré, Graphique, graphisme&#10;&#10;Description générée automatiquement">
            <a:extLst>
              <a:ext uri="{FF2B5EF4-FFF2-40B4-BE49-F238E27FC236}">
                <a16:creationId xmlns:a16="http://schemas.microsoft.com/office/drawing/2014/main" id="{5C8317D7-A9DE-B3BA-C61F-C350AB024A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51" y="2637241"/>
            <a:ext cx="3302836" cy="3302836"/>
          </a:xfrm>
          <a:prstGeom prst="rect">
            <a:avLst/>
          </a:prstGeom>
        </p:spPr>
      </p:pic>
      <p:pic>
        <p:nvPicPr>
          <p:cNvPr id="8" name="Image 7" descr="Une image contenant clipart, dessin humoristique, créativité, astronomie&#10;&#10;Description générée automatiquement">
            <a:extLst>
              <a:ext uri="{FF2B5EF4-FFF2-40B4-BE49-F238E27FC236}">
                <a16:creationId xmlns:a16="http://schemas.microsoft.com/office/drawing/2014/main" id="{EEF04ED8-3F73-4493-6EA5-D88DDE7761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319" y="324165"/>
            <a:ext cx="1785799" cy="1785799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F706795A-1FE3-CFD4-20E5-4DD8D8926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4610" y="9291732"/>
            <a:ext cx="6285482" cy="203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2400" b="1" dirty="0">
                <a:solidFill>
                  <a:schemeClr val="tx1"/>
                </a:solidFill>
                <a:latin typeface="Poppins"/>
                <a:cs typeface="Poppins"/>
              </a:rPr>
              <a:t>Une ampoule basse consommation 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2400" b="1" dirty="0">
                <a:solidFill>
                  <a:schemeClr val="tx1"/>
                </a:solidFill>
                <a:latin typeface="Poppins"/>
                <a:cs typeface="Poppins"/>
              </a:rPr>
              <a:t>dure 12 à 15 fois plus longtemps qu’une ampoule classique incandescente.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2400" dirty="0">
                <a:solidFill>
                  <a:srgbClr val="000000"/>
                </a:solidFill>
                <a:latin typeface="Poppins"/>
                <a:cs typeface="Poppins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7FC320-B693-F0FF-647C-77E78ABDFF38}"/>
              </a:ext>
            </a:extLst>
          </p:cNvPr>
          <p:cNvSpPr/>
          <p:nvPr/>
        </p:nvSpPr>
        <p:spPr>
          <a:xfrm>
            <a:off x="4074646" y="11196413"/>
            <a:ext cx="546540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3600" b="1" dirty="0">
                <a:solidFill>
                  <a:srgbClr val="FE7BAB"/>
                </a:solidFill>
                <a:latin typeface="Poppins"/>
                <a:cs typeface="Poppins"/>
              </a:rPr>
              <a:t>80%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3600" b="1" dirty="0">
                <a:solidFill>
                  <a:srgbClr val="FE7BAB"/>
                </a:solidFill>
                <a:latin typeface="Poppins"/>
                <a:cs typeface="Poppins"/>
              </a:rPr>
              <a:t>d’économie réalisées sur  l’éclairage 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sz="3600" b="1" dirty="0">
                <a:solidFill>
                  <a:srgbClr val="FE7BAB"/>
                </a:solidFill>
                <a:latin typeface="Poppins"/>
                <a:cs typeface="Poppins"/>
              </a:rPr>
              <a:t>Pour chaque facture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0D681B-350F-86EB-F483-786ECF6BD4D5}"/>
              </a:ext>
            </a:extLst>
          </p:cNvPr>
          <p:cNvSpPr/>
          <p:nvPr/>
        </p:nvSpPr>
        <p:spPr>
          <a:xfrm>
            <a:off x="2840052" y="7941850"/>
            <a:ext cx="4317209" cy="865878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5EC91"/>
                </a:solidFill>
                <a:latin typeface="Poppins"/>
                <a:ea typeface="Microsoft YaHei"/>
                <a:cs typeface="Poppins"/>
              </a:rPr>
              <a:t>L’électricité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2BBF83D-76C8-5BC2-5AD1-310229BE71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58" y="8871406"/>
            <a:ext cx="3991133" cy="399113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1659A64-45FF-0715-C7A4-14242E9638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59" y="10950274"/>
            <a:ext cx="2262611" cy="226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31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664610" y="1673335"/>
            <a:ext cx="6285482" cy="203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2400" b="1" dirty="0">
                <a:solidFill>
                  <a:schemeClr val="tx1"/>
                </a:solidFill>
                <a:latin typeface="Poppins"/>
                <a:cs typeface="Poppins"/>
              </a:rPr>
              <a:t>Une ampoule basse consommation 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2400" b="1" dirty="0">
                <a:solidFill>
                  <a:schemeClr val="tx1"/>
                </a:solidFill>
                <a:latin typeface="Poppins"/>
                <a:cs typeface="Poppins"/>
              </a:rPr>
              <a:t>dure 12 à 15 fois plus longtemps qu’une ampoule classique incandescente.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2400" dirty="0">
                <a:solidFill>
                  <a:srgbClr val="000000"/>
                </a:solidFill>
                <a:latin typeface="Poppins"/>
                <a:cs typeface="Poppins"/>
              </a:rPr>
              <a:t> 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91839" y="4867673"/>
            <a:ext cx="7759229" cy="155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 sz="2000" b="1" dirty="0">
              <a:solidFill>
                <a:srgbClr val="000000"/>
              </a:solidFill>
              <a:latin typeface="Poppins"/>
              <a:cs typeface="Poppi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4646" y="3578016"/>
            <a:ext cx="546540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3600" b="1" dirty="0">
                <a:solidFill>
                  <a:srgbClr val="FE7BAB"/>
                </a:solidFill>
                <a:latin typeface="Poppins"/>
                <a:cs typeface="Poppins"/>
              </a:rPr>
              <a:t>80%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3600" b="1" dirty="0">
                <a:solidFill>
                  <a:srgbClr val="FE7BAB"/>
                </a:solidFill>
                <a:latin typeface="Poppins"/>
                <a:cs typeface="Poppins"/>
              </a:rPr>
              <a:t>d’économie réalisées sur  l’éclairage 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sz="3600" b="1" dirty="0">
                <a:solidFill>
                  <a:srgbClr val="FE7BAB"/>
                </a:solidFill>
                <a:latin typeface="Poppins"/>
                <a:cs typeface="Poppins"/>
              </a:rPr>
              <a:t>Pour chaque facture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703D59-AAF4-EA77-1297-05BA8D6F0898}"/>
              </a:ext>
            </a:extLst>
          </p:cNvPr>
          <p:cNvSpPr/>
          <p:nvPr/>
        </p:nvSpPr>
        <p:spPr>
          <a:xfrm>
            <a:off x="2840052" y="323453"/>
            <a:ext cx="4317209" cy="865878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5EC91"/>
                </a:solidFill>
                <a:latin typeface="Poppins"/>
                <a:ea typeface="Microsoft YaHei"/>
                <a:cs typeface="Poppins"/>
              </a:rPr>
              <a:t>L’électricité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58F659F0-DCEC-0D61-F474-C687833DD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58" y="1616869"/>
            <a:ext cx="3991133" cy="399113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4D96910-9129-101C-4B30-E25FFEDEF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59" y="3695737"/>
            <a:ext cx="2262611" cy="2262611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B177FD65-56D6-6DA5-4BF5-35047109CCF2}"/>
              </a:ext>
            </a:extLst>
          </p:cNvPr>
          <p:cNvSpPr txBox="1"/>
          <p:nvPr/>
        </p:nvSpPr>
        <p:spPr>
          <a:xfrm>
            <a:off x="1500850" y="-2502581"/>
            <a:ext cx="3179422" cy="135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3600" b="1" dirty="0">
                <a:ln>
                  <a:solidFill>
                    <a:schemeClr val="bg1"/>
                  </a:solidFill>
                </a:ln>
                <a:solidFill>
                  <a:srgbClr val="35EC91"/>
                </a:solidFill>
                <a:latin typeface="Poppins"/>
                <a:ea typeface="Microsoft YaHei"/>
                <a:cs typeface="Arial"/>
              </a:rPr>
              <a:t>  </a:t>
            </a:r>
            <a:r>
              <a:rPr lang="fr-FR" altLang="fr-FR" sz="8800" b="1" dirty="0">
                <a:ln>
                  <a:solidFill>
                    <a:schemeClr val="bg1"/>
                  </a:solidFill>
                </a:ln>
                <a:solidFill>
                  <a:srgbClr val="35EC91"/>
                </a:solidFill>
                <a:latin typeface="Poppins"/>
                <a:ea typeface="Microsoft YaHei"/>
                <a:cs typeface="Arial"/>
              </a:rPr>
              <a:t>24°C</a:t>
            </a: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F452C5FB-B21E-2AD1-4066-DBA39A802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993" y="-5311939"/>
            <a:ext cx="6116638" cy="10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3200" b="1" dirty="0">
                <a:solidFill>
                  <a:srgbClr val="000000"/>
                </a:solidFill>
                <a:latin typeface="Poppins"/>
                <a:ea typeface="Microsoft YaHei"/>
                <a:cs typeface="Poppins"/>
              </a:rPr>
              <a:t>Dès que la nuit tombe</a:t>
            </a:r>
          </a:p>
          <a:p>
            <a:pPr algn="ctr">
              <a:lnSpc>
                <a:spcPct val="100000"/>
              </a:lnSpc>
              <a:buClrTx/>
              <a:buFontTx/>
            </a:pPr>
            <a:r>
              <a:rPr lang="fr-FR" altLang="fr-FR" sz="3000" dirty="0">
                <a:solidFill>
                  <a:srgbClr val="000000"/>
                </a:solidFill>
                <a:latin typeface="Poppins"/>
                <a:ea typeface="Microsoft YaHei"/>
                <a:cs typeface="Poppins"/>
              </a:rPr>
              <a:t>Volets fermés et rideaux tirés </a:t>
            </a:r>
            <a:endParaRPr lang="fr-FR" altLang="fr-FR" sz="3000" dirty="0">
              <a:solidFill>
                <a:srgbClr val="000000"/>
              </a:solidFill>
              <a:latin typeface="Poppins"/>
              <a:cs typeface="Poppin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CB3FAA-39B6-1DDF-A800-F7B8261F9DE2}"/>
              </a:ext>
            </a:extLst>
          </p:cNvPr>
          <p:cNvSpPr/>
          <p:nvPr/>
        </p:nvSpPr>
        <p:spPr>
          <a:xfrm>
            <a:off x="2610823" y="-6085259"/>
            <a:ext cx="4775666" cy="865878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5EC91"/>
                </a:solidFill>
                <a:latin typeface="Poppins"/>
                <a:ea typeface="Microsoft YaHei"/>
                <a:cs typeface="Poppins"/>
              </a:rPr>
              <a:t>Le chauffage</a:t>
            </a:r>
          </a:p>
        </p:txBody>
      </p:sp>
      <p:pic>
        <p:nvPicPr>
          <p:cNvPr id="37" name="Image 36" descr="Une image contenant capture d’écran, dessin humoristique, Rectangle&#10;&#10;Description générée automatiquement">
            <a:extLst>
              <a:ext uri="{FF2B5EF4-FFF2-40B4-BE49-F238E27FC236}">
                <a16:creationId xmlns:a16="http://schemas.microsoft.com/office/drawing/2014/main" id="{FF478995-F3D3-40D8-1551-76E2C4EAB9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79" y="-3480330"/>
            <a:ext cx="3049101" cy="3049101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413B2303-0756-453C-E2C6-F6D7ABCEA435}"/>
              </a:ext>
            </a:extLst>
          </p:cNvPr>
          <p:cNvSpPr txBox="1"/>
          <p:nvPr/>
        </p:nvSpPr>
        <p:spPr>
          <a:xfrm>
            <a:off x="4113390" y="-4298748"/>
            <a:ext cx="3907674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3600" b="1" dirty="0">
                <a:ln>
                  <a:solidFill>
                    <a:schemeClr val="bg1"/>
                  </a:solidFill>
                </a:ln>
                <a:solidFill>
                  <a:srgbClr val="35EC91"/>
                </a:solidFill>
                <a:latin typeface="Poppins"/>
                <a:ea typeface="Microsoft YaHei"/>
                <a:cs typeface="Arial"/>
              </a:rPr>
              <a:t> + 5°C</a:t>
            </a:r>
            <a:endParaRPr lang="fr-FR" sz="2000" dirty="0">
              <a:ln>
                <a:solidFill>
                  <a:schemeClr val="bg1"/>
                </a:solidFill>
              </a:ln>
              <a:solidFill>
                <a:srgbClr val="5C8AFF"/>
              </a:solidFill>
            </a:endParaRPr>
          </a:p>
        </p:txBody>
      </p:sp>
      <p:pic>
        <p:nvPicPr>
          <p:cNvPr id="39" name="Image 38" descr="Une image contenant capture d’écran, Caractère coloré, Graphique, graphisme&#10;&#10;Description générée automatiquement">
            <a:extLst>
              <a:ext uri="{FF2B5EF4-FFF2-40B4-BE49-F238E27FC236}">
                <a16:creationId xmlns:a16="http://schemas.microsoft.com/office/drawing/2014/main" id="{F63F5C7B-45A9-A5E2-FE85-278503A632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51" y="-3771471"/>
            <a:ext cx="3302836" cy="3302836"/>
          </a:xfrm>
          <a:prstGeom prst="rect">
            <a:avLst/>
          </a:prstGeom>
        </p:spPr>
      </p:pic>
      <p:pic>
        <p:nvPicPr>
          <p:cNvPr id="40" name="Image 39" descr="Une image contenant clipart, dessin humoristique, créativité, astronomie&#10;&#10;Description générée automatiquement">
            <a:extLst>
              <a:ext uri="{FF2B5EF4-FFF2-40B4-BE49-F238E27FC236}">
                <a16:creationId xmlns:a16="http://schemas.microsoft.com/office/drawing/2014/main" id="{6C383DDA-4BCB-CD26-BA93-F1A4E1D6F6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319" y="-6084547"/>
            <a:ext cx="1785799" cy="1785799"/>
          </a:xfrm>
          <a:prstGeom prst="rect">
            <a:avLst/>
          </a:prstGeom>
        </p:spPr>
      </p:pic>
      <p:sp>
        <p:nvSpPr>
          <p:cNvPr id="41" name="Flèche : pentagone 40">
            <a:extLst>
              <a:ext uri="{FF2B5EF4-FFF2-40B4-BE49-F238E27FC236}">
                <a16:creationId xmlns:a16="http://schemas.microsoft.com/office/drawing/2014/main" id="{0E7C8206-4BB3-6F51-85C1-22C0B4AA2E78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053F25B3-3ACB-F7AA-72A4-EF67BAE77F6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43" name="Flèche : pentagone 42">
            <a:extLst>
              <a:ext uri="{FF2B5EF4-FFF2-40B4-BE49-F238E27FC236}">
                <a16:creationId xmlns:a16="http://schemas.microsoft.com/office/drawing/2014/main" id="{ACEF5049-1D34-04BD-5776-EDA1C6CE9F87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Picture 3">
            <a:extLst>
              <a:ext uri="{FF2B5EF4-FFF2-40B4-BE49-F238E27FC236}">
                <a16:creationId xmlns:a16="http://schemas.microsoft.com/office/drawing/2014/main" id="{5E4B1357-104F-82A6-B03D-701470ED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Image 44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937995B5-9FD5-8282-4776-678BB63A9E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F65D9B09-EB29-A33D-98A0-3370872B3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072459" y="3578634"/>
            <a:ext cx="2963559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Eteindre la lumière en quittant  une pièce</a:t>
            </a: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2EC5012-F716-4FD2-3E4D-F96E15928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641207" y="3527151"/>
            <a:ext cx="2517672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Des vitres propres = plus de luminosité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pic>
        <p:nvPicPr>
          <p:cNvPr id="5" name="Image 4" descr="Une image contenant clipart, Graphique, graphisme, capture d’écran&#10;&#10;Description générée automatiquement">
            <a:extLst>
              <a:ext uri="{FF2B5EF4-FFF2-40B4-BE49-F238E27FC236}">
                <a16:creationId xmlns:a16="http://schemas.microsoft.com/office/drawing/2014/main" id="{6771C26D-F238-4C44-112F-591FBF81A8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6641" y="1504467"/>
            <a:ext cx="1959980" cy="1959980"/>
          </a:xfrm>
          <a:prstGeom prst="rect">
            <a:avLst/>
          </a:prstGeom>
        </p:spPr>
      </p:pic>
      <p:pic>
        <p:nvPicPr>
          <p:cNvPr id="7" name="Image 6" descr="Une image contenant symbole, clipart, conception&#10;&#10;Description générée automatiquement">
            <a:extLst>
              <a:ext uri="{FF2B5EF4-FFF2-40B4-BE49-F238E27FC236}">
                <a16:creationId xmlns:a16="http://schemas.microsoft.com/office/drawing/2014/main" id="{91432BAE-37F4-1F58-9EC4-20F2B24FB7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0945" y="1464408"/>
            <a:ext cx="1959980" cy="195998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79FE6142-9448-AE7F-D152-A2CF4A186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67445" y="6444133"/>
            <a:ext cx="3991133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Profiter de la lumière du jour</a:t>
            </a:r>
          </a:p>
          <a:p>
            <a:pPr algn="ctr">
              <a:lnSpc>
                <a:spcPct val="100000"/>
              </a:lnSpc>
              <a:buClrTx/>
            </a:pPr>
            <a:r>
              <a:rPr lang="fr-FR" altLang="fr-FR" b="1" dirty="0">
                <a:solidFill>
                  <a:schemeClr val="tx1"/>
                </a:solidFill>
                <a:latin typeface="Poppins"/>
                <a:cs typeface="Poppins"/>
              </a:rPr>
              <a:t> 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C65091-8059-38AB-E748-44E842ECE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89280" y="6370343"/>
            <a:ext cx="3991133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Dépoussiérer ses ampoules régulièrement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r>
              <a:rPr lang="fr-FR" altLang="fr-FR" b="1" dirty="0">
                <a:solidFill>
                  <a:schemeClr val="tx1"/>
                </a:solidFill>
                <a:latin typeface="Poppins"/>
                <a:cs typeface="Poppins"/>
              </a:rPr>
              <a:t> 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pic>
        <p:nvPicPr>
          <p:cNvPr id="10" name="Image 9" descr="Une image contenant symbole, clipart, dessin humoristique, illustration&#10;&#10;Description générée automatiquement">
            <a:extLst>
              <a:ext uri="{FF2B5EF4-FFF2-40B4-BE49-F238E27FC236}">
                <a16:creationId xmlns:a16="http://schemas.microsoft.com/office/drawing/2014/main" id="{EDFBAA85-0076-7B76-3E48-EC4D60C640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5256" y="4559181"/>
            <a:ext cx="1543084" cy="1543084"/>
          </a:xfrm>
          <a:prstGeom prst="rect">
            <a:avLst/>
          </a:prstGeom>
        </p:spPr>
      </p:pic>
      <p:pic>
        <p:nvPicPr>
          <p:cNvPr id="12" name="Image 11" descr="Une image contenant horloge, cercle, jaune&#10;&#10;Description générée automatiquement">
            <a:extLst>
              <a:ext uri="{FF2B5EF4-FFF2-40B4-BE49-F238E27FC236}">
                <a16:creationId xmlns:a16="http://schemas.microsoft.com/office/drawing/2014/main" id="{9494636D-7487-F844-9D39-6B1DF462CF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2977" y="4393029"/>
            <a:ext cx="2060882" cy="20608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3156430" y="1673335"/>
            <a:ext cx="6285482" cy="203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2400" b="1" dirty="0">
                <a:solidFill>
                  <a:schemeClr val="tx1"/>
                </a:solidFill>
                <a:latin typeface="Poppins"/>
                <a:cs typeface="Poppins"/>
              </a:rPr>
              <a:t>Une ampoule basse consommation 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2400" b="1" dirty="0">
                <a:solidFill>
                  <a:schemeClr val="tx1"/>
                </a:solidFill>
                <a:latin typeface="Poppins"/>
                <a:cs typeface="Poppins"/>
              </a:rPr>
              <a:t>dure 12 à 15 fois plus longtemps qu’une ampoule classique incandescente.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2400" dirty="0">
                <a:solidFill>
                  <a:srgbClr val="000000"/>
                </a:solidFill>
                <a:latin typeface="Poppins"/>
                <a:cs typeface="Poppins"/>
              </a:rPr>
              <a:t> 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91839" y="4867673"/>
            <a:ext cx="7759229" cy="155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 sz="2000" b="1" dirty="0">
              <a:solidFill>
                <a:srgbClr val="000000"/>
              </a:solidFill>
              <a:latin typeface="Poppins"/>
              <a:cs typeface="Poppi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66466" y="3578016"/>
            <a:ext cx="546540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3600" b="1" dirty="0">
                <a:solidFill>
                  <a:srgbClr val="FE7BAB"/>
                </a:solidFill>
                <a:latin typeface="Poppins"/>
                <a:cs typeface="Poppins"/>
              </a:rPr>
              <a:t>80%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3600" b="1" dirty="0">
                <a:solidFill>
                  <a:srgbClr val="FE7BAB"/>
                </a:solidFill>
                <a:latin typeface="Poppins"/>
                <a:cs typeface="Poppins"/>
              </a:rPr>
              <a:t>d’économie réalisées sur  l’éclairage 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sz="3600" b="1" dirty="0">
                <a:solidFill>
                  <a:srgbClr val="FE7BAB"/>
                </a:solidFill>
                <a:latin typeface="Poppins"/>
                <a:cs typeface="Poppins"/>
              </a:rPr>
              <a:t>Pour chaque facture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703D59-AAF4-EA77-1297-05BA8D6F0898}"/>
              </a:ext>
            </a:extLst>
          </p:cNvPr>
          <p:cNvSpPr/>
          <p:nvPr/>
        </p:nvSpPr>
        <p:spPr>
          <a:xfrm>
            <a:off x="2840052" y="323453"/>
            <a:ext cx="4317209" cy="865878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5EC91"/>
                </a:solidFill>
                <a:latin typeface="Poppins"/>
                <a:ea typeface="Microsoft YaHei"/>
                <a:cs typeface="Poppins"/>
              </a:rPr>
              <a:t>L’électricité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58F659F0-DCEC-0D61-F474-C687833DD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662" y="1616869"/>
            <a:ext cx="3991133" cy="399113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4D96910-9129-101C-4B30-E25FFEDEF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179" y="3695737"/>
            <a:ext cx="2262611" cy="2262611"/>
          </a:xfrm>
          <a:prstGeom prst="rect">
            <a:avLst/>
          </a:prstGeom>
        </p:spPr>
      </p:pic>
      <p:sp>
        <p:nvSpPr>
          <p:cNvPr id="41" name="Flèche : pentagone 40">
            <a:extLst>
              <a:ext uri="{FF2B5EF4-FFF2-40B4-BE49-F238E27FC236}">
                <a16:creationId xmlns:a16="http://schemas.microsoft.com/office/drawing/2014/main" id="{0E7C8206-4BB3-6F51-85C1-22C0B4AA2E78}"/>
              </a:ext>
            </a:extLst>
          </p:cNvPr>
          <p:cNvSpPr/>
          <p:nvPr/>
        </p:nvSpPr>
        <p:spPr>
          <a:xfrm>
            <a:off x="-5276074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053F25B3-3ACB-F7AA-72A4-EF67BAE77F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-5040808" y="6588149"/>
            <a:ext cx="2088232" cy="576064"/>
          </a:xfrm>
          <a:prstGeom prst="rect">
            <a:avLst/>
          </a:prstGeom>
        </p:spPr>
      </p:pic>
      <p:sp>
        <p:nvSpPr>
          <p:cNvPr id="43" name="Flèche : pentagone 42">
            <a:extLst>
              <a:ext uri="{FF2B5EF4-FFF2-40B4-BE49-F238E27FC236}">
                <a16:creationId xmlns:a16="http://schemas.microsoft.com/office/drawing/2014/main" id="{ACEF5049-1D34-04BD-5776-EDA1C6CE9F87}"/>
              </a:ext>
            </a:extLst>
          </p:cNvPr>
          <p:cNvSpPr/>
          <p:nvPr/>
        </p:nvSpPr>
        <p:spPr>
          <a:xfrm>
            <a:off x="-5472856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Picture 3">
            <a:extLst>
              <a:ext uri="{FF2B5EF4-FFF2-40B4-BE49-F238E27FC236}">
                <a16:creationId xmlns:a16="http://schemas.microsoft.com/office/drawing/2014/main" id="{5E4B1357-104F-82A6-B03D-701470ED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579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Image 44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937995B5-9FD5-8282-4776-678BB63A9E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1358" y="6804173"/>
            <a:ext cx="151128" cy="174648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7E995770-6518-D574-4A2D-9F2B6DE7E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6653" y="3578634"/>
            <a:ext cx="2963559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Eteindre la lumière en quittant  une pièce</a:t>
            </a: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826119D-A5FF-0FF8-828A-41EFEBAF5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905" y="3527151"/>
            <a:ext cx="2517672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Des vitres propres = plus de luminosité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pic>
        <p:nvPicPr>
          <p:cNvPr id="9" name="Image 8" descr="Une image contenant clipart, Graphique, graphisme, capture d’écran&#10;&#10;Description générée automatiquement">
            <a:extLst>
              <a:ext uri="{FF2B5EF4-FFF2-40B4-BE49-F238E27FC236}">
                <a16:creationId xmlns:a16="http://schemas.microsoft.com/office/drawing/2014/main" id="{32083A62-C264-D99A-ED67-7F7B4AA76B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71" y="1504467"/>
            <a:ext cx="1959980" cy="1959980"/>
          </a:xfrm>
          <a:prstGeom prst="rect">
            <a:avLst/>
          </a:prstGeom>
        </p:spPr>
      </p:pic>
      <p:pic>
        <p:nvPicPr>
          <p:cNvPr id="12" name="Image 11" descr="Une image contenant symbole, clipart, conception&#10;&#10;Description générée automatiquement">
            <a:extLst>
              <a:ext uri="{FF2B5EF4-FFF2-40B4-BE49-F238E27FC236}">
                <a16:creationId xmlns:a16="http://schemas.microsoft.com/office/drawing/2014/main" id="{410A88EC-493A-3990-76AD-66A0EC745E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167" y="1464408"/>
            <a:ext cx="1959980" cy="1959980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36FE7982-60C4-A319-ACC9-56C3F940F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667" y="6444133"/>
            <a:ext cx="3991133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Profiter de la lumière du jour</a:t>
            </a:r>
          </a:p>
          <a:p>
            <a:pPr algn="ctr">
              <a:lnSpc>
                <a:spcPct val="100000"/>
              </a:lnSpc>
              <a:buClrTx/>
            </a:pPr>
            <a:r>
              <a:rPr lang="fr-FR" altLang="fr-FR" b="1" dirty="0">
                <a:solidFill>
                  <a:schemeClr val="tx1"/>
                </a:solidFill>
                <a:latin typeface="Poppins"/>
                <a:cs typeface="Poppins"/>
              </a:rPr>
              <a:t> 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35409D-2686-7DED-3956-BD427669E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832" y="6370343"/>
            <a:ext cx="3991133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Dépoussiérer ses ampoules régulièrement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r>
              <a:rPr lang="fr-FR" altLang="fr-FR" b="1" dirty="0">
                <a:solidFill>
                  <a:schemeClr val="tx1"/>
                </a:solidFill>
                <a:latin typeface="Poppins"/>
                <a:cs typeface="Poppins"/>
              </a:rPr>
              <a:t> 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pic>
        <p:nvPicPr>
          <p:cNvPr id="8" name="Image 7" descr="Une image contenant symbole, clipart, dessin humoristique, illustration&#10;&#10;Description générée automatiquement">
            <a:extLst>
              <a:ext uri="{FF2B5EF4-FFF2-40B4-BE49-F238E27FC236}">
                <a16:creationId xmlns:a16="http://schemas.microsoft.com/office/drawing/2014/main" id="{0418F28C-B078-9358-D059-17B300FB1E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56" y="4559181"/>
            <a:ext cx="1543084" cy="1543084"/>
          </a:xfrm>
          <a:prstGeom prst="rect">
            <a:avLst/>
          </a:prstGeom>
        </p:spPr>
      </p:pic>
      <p:pic>
        <p:nvPicPr>
          <p:cNvPr id="10" name="Image 9" descr="Une image contenant horloge, cercle, jaune&#10;&#10;Description générée automatiquement">
            <a:extLst>
              <a:ext uri="{FF2B5EF4-FFF2-40B4-BE49-F238E27FC236}">
                <a16:creationId xmlns:a16="http://schemas.microsoft.com/office/drawing/2014/main" id="{254B20A0-68D2-63D7-3654-FA6B4E44BF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135" y="4393029"/>
            <a:ext cx="2060882" cy="2060882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93AA6BBD-811D-EEE4-CB0C-B9E959A28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12419" y="3589807"/>
            <a:ext cx="2963559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Eteindre les écrans</a:t>
            </a:r>
          </a:p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(Pas de mise en veille)</a:t>
            </a: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BF5529A7-731C-4692-7A1D-12BE8EA5D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281168" y="3538324"/>
            <a:ext cx="2740015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Ne pas laisser brancher les chargeurs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DC52E1E8-AC35-6C8D-9924-284064530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07405" y="6455306"/>
            <a:ext cx="3991133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Ne pas brancher une source de chaleur près d’un appareil produisant du froid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sz="1400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r>
              <a:rPr lang="fr-FR" altLang="fr-FR" b="1" dirty="0">
                <a:solidFill>
                  <a:schemeClr val="tx1"/>
                </a:solidFill>
                <a:latin typeface="Poppins"/>
                <a:cs typeface="Poppins"/>
              </a:rPr>
              <a:t> 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957435-5FC1-5DF9-BCF3-B60CC6637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929240" y="6381516"/>
            <a:ext cx="3991133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Dégivrer régulièrement son congélateur. Quelques millimètres augmentent la consommation de 30%.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r>
              <a:rPr lang="fr-FR" altLang="fr-FR" b="1" dirty="0">
                <a:solidFill>
                  <a:schemeClr val="tx1"/>
                </a:solidFill>
                <a:latin typeface="Poppins"/>
                <a:cs typeface="Poppins"/>
              </a:rPr>
              <a:t> 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pic>
        <p:nvPicPr>
          <p:cNvPr id="17" name="Image 16" descr="Une image contenant capture d’écran, conception&#10;&#10;Description générée automatiquement">
            <a:extLst>
              <a:ext uri="{FF2B5EF4-FFF2-40B4-BE49-F238E27FC236}">
                <a16:creationId xmlns:a16="http://schemas.microsoft.com/office/drawing/2014/main" id="{CE482400-7F9E-D9B9-C38F-0C4867AC32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3717" y="1287036"/>
            <a:ext cx="2109393" cy="2109393"/>
          </a:xfrm>
          <a:prstGeom prst="rect">
            <a:avLst/>
          </a:prstGeom>
        </p:spPr>
      </p:pic>
      <p:pic>
        <p:nvPicPr>
          <p:cNvPr id="18" name="Image 17" descr="Une image contenant capture d’écran, multimédia, écran, Écran plat&#10;&#10;Description générée automatiquement">
            <a:extLst>
              <a:ext uri="{FF2B5EF4-FFF2-40B4-BE49-F238E27FC236}">
                <a16:creationId xmlns:a16="http://schemas.microsoft.com/office/drawing/2014/main" id="{28D30468-15DF-E435-873D-3189C880C4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5014" y="1249324"/>
            <a:ext cx="2108748" cy="2108748"/>
          </a:xfrm>
          <a:prstGeom prst="rect">
            <a:avLst/>
          </a:prstGeom>
        </p:spPr>
      </p:pic>
      <p:pic>
        <p:nvPicPr>
          <p:cNvPr id="19" name="Image 18" descr="Une image contenant capture d’écran, Rectangle, conception&#10;&#10;Description générée automatiquement">
            <a:extLst>
              <a:ext uri="{FF2B5EF4-FFF2-40B4-BE49-F238E27FC236}">
                <a16:creationId xmlns:a16="http://schemas.microsoft.com/office/drawing/2014/main" id="{D1FB17A1-BB2F-400D-5075-1A0C73FAA2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2008" y="4422958"/>
            <a:ext cx="1840579" cy="1840579"/>
          </a:xfrm>
          <a:prstGeom prst="rect">
            <a:avLst/>
          </a:prstGeom>
        </p:spPr>
      </p:pic>
      <p:pic>
        <p:nvPicPr>
          <p:cNvPr id="21" name="Image 20" descr="Une image contenant logo,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E092ABCC-9250-7814-120E-3C64A9DDAE9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13"/>
          <a:stretch/>
        </p:blipFill>
        <p:spPr>
          <a:xfrm>
            <a:off x="-7398448" y="5433890"/>
            <a:ext cx="813457" cy="381409"/>
          </a:xfrm>
          <a:prstGeom prst="rect">
            <a:avLst/>
          </a:prstGeom>
        </p:spPr>
      </p:pic>
      <p:pic>
        <p:nvPicPr>
          <p:cNvPr id="23" name="Image 22" descr="Une image contenant Graphique, clipart, graphisme, conception&#10;&#10;Description générée automatiquement">
            <a:extLst>
              <a:ext uri="{FF2B5EF4-FFF2-40B4-BE49-F238E27FC236}">
                <a16:creationId xmlns:a16="http://schemas.microsoft.com/office/drawing/2014/main" id="{67A70B78-4A1D-1EF6-0931-D6CB176C4C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5465" y="4767411"/>
            <a:ext cx="607489" cy="607489"/>
          </a:xfrm>
          <a:prstGeom prst="rect">
            <a:avLst/>
          </a:prstGeom>
        </p:spPr>
      </p:pic>
      <p:pic>
        <p:nvPicPr>
          <p:cNvPr id="24" name="Image 23" descr="Une image contenant appareil de cuisine, clipart, électroménager&#10;&#10;Description générée automatiquement">
            <a:extLst>
              <a:ext uri="{FF2B5EF4-FFF2-40B4-BE49-F238E27FC236}">
                <a16:creationId xmlns:a16="http://schemas.microsoft.com/office/drawing/2014/main" id="{4FC3AF9D-599D-2888-628B-D1CE247D815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748" y="5046410"/>
            <a:ext cx="1355751" cy="1355751"/>
          </a:xfrm>
          <a:prstGeom prst="rect">
            <a:avLst/>
          </a:prstGeom>
        </p:spPr>
      </p:pic>
      <p:pic>
        <p:nvPicPr>
          <p:cNvPr id="25" name="Image 24" descr="Une image contenant capture d’écran, Graphique, dessin humoristique, symbole&#10;&#10;Description générée automatiquement">
            <a:extLst>
              <a:ext uri="{FF2B5EF4-FFF2-40B4-BE49-F238E27FC236}">
                <a16:creationId xmlns:a16="http://schemas.microsoft.com/office/drawing/2014/main" id="{00EEEF58-029B-4B6E-0CE4-D96859BF8C4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1160" y="4215278"/>
            <a:ext cx="2166238" cy="216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81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9611" y="323453"/>
            <a:ext cx="7839383" cy="86587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5400" b="1" cap="none" spc="0" dirty="0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/>
                <a:ea typeface="Microsoft YaHei"/>
                <a:cs typeface="Poppins"/>
              </a:rPr>
              <a:t>Ma consommation</a:t>
            </a:r>
          </a:p>
        </p:txBody>
      </p:sp>
      <p:sp>
        <p:nvSpPr>
          <p:cNvPr id="19" name="Flèche : pentagone 18">
            <a:extLst>
              <a:ext uri="{FF2B5EF4-FFF2-40B4-BE49-F238E27FC236}">
                <a16:creationId xmlns:a16="http://schemas.microsoft.com/office/drawing/2014/main" id="{5B13A46F-1A87-3605-8485-33316B47720C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B4FE5121-4F26-536B-1055-DE5B066B3B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21" name="Flèche : pentagone 20">
            <a:extLst>
              <a:ext uri="{FF2B5EF4-FFF2-40B4-BE49-F238E27FC236}">
                <a16:creationId xmlns:a16="http://schemas.microsoft.com/office/drawing/2014/main" id="{33964433-D95A-A7B3-801E-975E3C8515C1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7668EA63-EFC3-34CA-9B5C-B333D327F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Image 28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A776EC80-06D7-A289-562D-94F5C83FF0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83F9B644-53DC-5E75-30F0-107B1A8C928A}"/>
              </a:ext>
            </a:extLst>
          </p:cNvPr>
          <p:cNvSpPr/>
          <p:nvPr/>
        </p:nvSpPr>
        <p:spPr>
          <a:xfrm>
            <a:off x="-5832896" y="2903854"/>
            <a:ext cx="3008238" cy="28316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1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B6CBCB56-8638-FA7A-FA10-2DDF11D442AF}"/>
              </a:ext>
            </a:extLst>
          </p:cNvPr>
          <p:cNvSpPr/>
          <p:nvPr/>
        </p:nvSpPr>
        <p:spPr>
          <a:xfrm>
            <a:off x="11681146" y="3069394"/>
            <a:ext cx="3008238" cy="283160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12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0947B9CF-E95B-3D72-B924-80478DD024A4}"/>
              </a:ext>
            </a:extLst>
          </p:cNvPr>
          <p:cNvSpPr/>
          <p:nvPr/>
        </p:nvSpPr>
        <p:spPr>
          <a:xfrm>
            <a:off x="3363008" y="-4069035"/>
            <a:ext cx="3008238" cy="2831605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13000">
                <a:srgbClr val="C00000">
                  <a:tint val="44500"/>
                  <a:satMod val="160000"/>
                </a:srgbClr>
              </a:gs>
              <a:gs pos="24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AC449113-43A1-A647-41D6-4D7352626669}"/>
              </a:ext>
            </a:extLst>
          </p:cNvPr>
          <p:cNvSpPr txBox="1"/>
          <p:nvPr/>
        </p:nvSpPr>
        <p:spPr>
          <a:xfrm>
            <a:off x="3567400" y="-3919314"/>
            <a:ext cx="2731838" cy="350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CHAUFFAGE</a:t>
            </a:r>
            <a:r>
              <a:rPr lang="fr-FR" b="1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600" b="1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ELECTRIQUE 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0302F99D-34FB-305B-2014-FAA87C5B029B}"/>
              </a:ext>
            </a:extLst>
          </p:cNvPr>
          <p:cNvSpPr txBox="1"/>
          <p:nvPr/>
        </p:nvSpPr>
        <p:spPr>
          <a:xfrm>
            <a:off x="11996030" y="5340089"/>
            <a:ext cx="2483372" cy="321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CUMULUS ELECTRIQUE 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637D786D-0E8E-2DFC-1ED5-935333EA1283}"/>
              </a:ext>
            </a:extLst>
          </p:cNvPr>
          <p:cNvSpPr txBox="1"/>
          <p:nvPr/>
        </p:nvSpPr>
        <p:spPr>
          <a:xfrm>
            <a:off x="-5294050" y="5038595"/>
            <a:ext cx="2125903" cy="321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ELECTROMENAGER </a:t>
            </a:r>
          </a:p>
        </p:txBody>
      </p:sp>
      <p:pic>
        <p:nvPicPr>
          <p:cNvPr id="47" name="Image 46" descr="Une image contenant capture d’écran, symbole, Graphique, logo&#10;&#10;Description générée automatiquement">
            <a:extLst>
              <a:ext uri="{FF2B5EF4-FFF2-40B4-BE49-F238E27FC236}">
                <a16:creationId xmlns:a16="http://schemas.microsoft.com/office/drawing/2014/main" id="{44FC573C-80EF-DAD6-CACF-DF7A1E14ED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276" y="-3331138"/>
            <a:ext cx="1786610" cy="1786610"/>
          </a:xfrm>
          <a:prstGeom prst="rect">
            <a:avLst/>
          </a:prstGeom>
        </p:spPr>
      </p:pic>
      <p:pic>
        <p:nvPicPr>
          <p:cNvPr id="48" name="Image 47" descr="Une image contenant clipart, Graphique, conception&#10;&#10;Description générée automatiquement">
            <a:extLst>
              <a:ext uri="{FF2B5EF4-FFF2-40B4-BE49-F238E27FC236}">
                <a16:creationId xmlns:a16="http://schemas.microsoft.com/office/drawing/2014/main" id="{DF7F2027-62D6-F1DB-9517-58A085464B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267" y="3373932"/>
            <a:ext cx="1544237" cy="1544237"/>
          </a:xfrm>
          <a:prstGeom prst="rect">
            <a:avLst/>
          </a:prstGeom>
        </p:spPr>
      </p:pic>
      <p:pic>
        <p:nvPicPr>
          <p:cNvPr id="49" name="Image 48" descr="Une image contenant clipart, Graphique, dessin humoristique, conception&#10;&#10;Description générée automatiquement">
            <a:extLst>
              <a:ext uri="{FF2B5EF4-FFF2-40B4-BE49-F238E27FC236}">
                <a16:creationId xmlns:a16="http://schemas.microsoft.com/office/drawing/2014/main" id="{B2B2A641-6763-7239-F5BF-E269B4B50A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54" y="3201031"/>
            <a:ext cx="2007422" cy="2007422"/>
          </a:xfrm>
          <a:prstGeom prst="rect">
            <a:avLst/>
          </a:prstGeom>
        </p:spPr>
      </p:pic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3CC5989D-E89D-4694-DD9C-95F7577C0836}"/>
              </a:ext>
            </a:extLst>
          </p:cNvPr>
          <p:cNvSpPr/>
          <p:nvPr/>
        </p:nvSpPr>
        <p:spPr>
          <a:xfrm>
            <a:off x="5038180" y="8987858"/>
            <a:ext cx="1586308" cy="1848763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17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65C4E8D4-2856-5072-716D-B79E40479C88}"/>
              </a:ext>
            </a:extLst>
          </p:cNvPr>
          <p:cNvSpPr txBox="1"/>
          <p:nvPr/>
        </p:nvSpPr>
        <p:spPr>
          <a:xfrm>
            <a:off x="5374970" y="10392832"/>
            <a:ext cx="1235448" cy="321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LUMIERE </a:t>
            </a:r>
          </a:p>
        </p:txBody>
      </p:sp>
      <p:pic>
        <p:nvPicPr>
          <p:cNvPr id="53" name="Image 52" descr="Une image contenant symbole, Graphique, silhouette, créativité&#10;&#10;Description générée automatiquement">
            <a:extLst>
              <a:ext uri="{FF2B5EF4-FFF2-40B4-BE49-F238E27FC236}">
                <a16:creationId xmlns:a16="http://schemas.microsoft.com/office/drawing/2014/main" id="{0A26610A-7A12-7D60-D439-1FD4D64012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361" y="9157384"/>
            <a:ext cx="1235448" cy="1235448"/>
          </a:xfrm>
          <a:prstGeom prst="rect">
            <a:avLst/>
          </a:prstGeom>
        </p:spPr>
      </p:pic>
      <p:pic>
        <p:nvPicPr>
          <p:cNvPr id="3" name="Image 2" descr="Une image contenant conception&#10;&#10;Description générée automatiquement avec une confiance moyenne">
            <a:extLst>
              <a:ext uri="{FF2B5EF4-FFF2-40B4-BE49-F238E27FC236}">
                <a16:creationId xmlns:a16="http://schemas.microsoft.com/office/drawing/2014/main" id="{684FA997-8D1F-4C4F-8A6A-D398B7C2EB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39" y="1058034"/>
            <a:ext cx="4877481" cy="4877481"/>
          </a:xfrm>
          <a:prstGeom prst="rect">
            <a:avLst/>
          </a:prstGeom>
        </p:spPr>
      </p:pic>
      <p:pic>
        <p:nvPicPr>
          <p:cNvPr id="6" name="Image 5" descr="Une image contenant Graphique, graphisme, symbole, créativité&#10;&#10;Description générée automatiquement">
            <a:extLst>
              <a:ext uri="{FF2B5EF4-FFF2-40B4-BE49-F238E27FC236}">
                <a16:creationId xmlns:a16="http://schemas.microsoft.com/office/drawing/2014/main" id="{6F865939-107D-E28B-E0E9-B422ED57C8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531" y="3201031"/>
            <a:ext cx="875012" cy="763395"/>
          </a:xfrm>
          <a:prstGeom prst="rect">
            <a:avLst/>
          </a:prstGeom>
        </p:spPr>
      </p:pic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8BA26AF3-5800-8A68-F8DB-0E8A5EFED144}"/>
              </a:ext>
            </a:extLst>
          </p:cNvPr>
          <p:cNvSpPr/>
          <p:nvPr/>
        </p:nvSpPr>
        <p:spPr>
          <a:xfrm>
            <a:off x="-12169600" y="-9109595"/>
            <a:ext cx="34851872" cy="26138903"/>
          </a:xfrm>
          <a:custGeom>
            <a:avLst/>
            <a:gdLst>
              <a:gd name="connsiteX0" fmla="*/ 3841049 w 10080625"/>
              <a:gd name="connsiteY0" fmla="*/ 827509 h 7559675"/>
              <a:gd name="connsiteX1" fmla="*/ 2195996 w 10080625"/>
              <a:gd name="connsiteY1" fmla="*/ 2472562 h 7559675"/>
              <a:gd name="connsiteX2" fmla="*/ 2195996 w 10080625"/>
              <a:gd name="connsiteY2" fmla="*/ 4799080 h 7559675"/>
              <a:gd name="connsiteX3" fmla="*/ 3841049 w 10080625"/>
              <a:gd name="connsiteY3" fmla="*/ 6444133 h 7559675"/>
              <a:gd name="connsiteX4" fmla="*/ 6239575 w 10080625"/>
              <a:gd name="connsiteY4" fmla="*/ 6444133 h 7559675"/>
              <a:gd name="connsiteX5" fmla="*/ 7884628 w 10080625"/>
              <a:gd name="connsiteY5" fmla="*/ 4799080 h 7559675"/>
              <a:gd name="connsiteX6" fmla="*/ 7884628 w 10080625"/>
              <a:gd name="connsiteY6" fmla="*/ 2472562 h 7559675"/>
              <a:gd name="connsiteX7" fmla="*/ 6239575 w 10080625"/>
              <a:gd name="connsiteY7" fmla="*/ 827509 h 7559675"/>
              <a:gd name="connsiteX8" fmla="*/ 0 w 10080625"/>
              <a:gd name="connsiteY8" fmla="*/ 0 h 7559675"/>
              <a:gd name="connsiteX9" fmla="*/ 10080625 w 10080625"/>
              <a:gd name="connsiteY9" fmla="*/ 0 h 7559675"/>
              <a:gd name="connsiteX10" fmla="*/ 10080625 w 10080625"/>
              <a:gd name="connsiteY10" fmla="*/ 7559675 h 7559675"/>
              <a:gd name="connsiteX11" fmla="*/ 0 w 10080625"/>
              <a:gd name="connsiteY11" fmla="*/ 7559675 h 755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80625" h="7559675">
                <a:moveTo>
                  <a:pt x="3841049" y="827509"/>
                </a:moveTo>
                <a:lnTo>
                  <a:pt x="2195996" y="2472562"/>
                </a:lnTo>
                <a:lnTo>
                  <a:pt x="2195996" y="4799080"/>
                </a:lnTo>
                <a:lnTo>
                  <a:pt x="3841049" y="6444133"/>
                </a:lnTo>
                <a:lnTo>
                  <a:pt x="6239575" y="6444133"/>
                </a:lnTo>
                <a:lnTo>
                  <a:pt x="7884628" y="4799080"/>
                </a:lnTo>
                <a:lnTo>
                  <a:pt x="7884628" y="2472562"/>
                </a:lnTo>
                <a:lnTo>
                  <a:pt x="6239575" y="827509"/>
                </a:lnTo>
                <a:close/>
                <a:moveTo>
                  <a:pt x="0" y="0"/>
                </a:moveTo>
                <a:lnTo>
                  <a:pt x="10080625" y="0"/>
                </a:lnTo>
                <a:lnTo>
                  <a:pt x="10080625" y="7559675"/>
                </a:lnTo>
                <a:lnTo>
                  <a:pt x="0" y="7559675"/>
                </a:lnTo>
                <a:close/>
              </a:path>
            </a:pathLst>
          </a:custGeom>
          <a:solidFill>
            <a:srgbClr val="5C8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91839" y="4867673"/>
            <a:ext cx="7759229" cy="155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 sz="2000" b="1" dirty="0">
              <a:solidFill>
                <a:srgbClr val="000000"/>
              </a:solidFill>
              <a:latin typeface="Poppins"/>
              <a:cs typeface="Poppi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703D59-AAF4-EA77-1297-05BA8D6F0898}"/>
              </a:ext>
            </a:extLst>
          </p:cNvPr>
          <p:cNvSpPr/>
          <p:nvPr/>
        </p:nvSpPr>
        <p:spPr>
          <a:xfrm>
            <a:off x="2840052" y="323453"/>
            <a:ext cx="4317209" cy="865878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5EC91"/>
                </a:solidFill>
                <a:latin typeface="Poppins"/>
                <a:ea typeface="Microsoft YaHei"/>
                <a:cs typeface="Poppins"/>
              </a:rPr>
              <a:t>L’électricité</a:t>
            </a:r>
          </a:p>
        </p:txBody>
      </p:sp>
      <p:sp>
        <p:nvSpPr>
          <p:cNvPr id="41" name="Flèche : pentagone 40">
            <a:extLst>
              <a:ext uri="{FF2B5EF4-FFF2-40B4-BE49-F238E27FC236}">
                <a16:creationId xmlns:a16="http://schemas.microsoft.com/office/drawing/2014/main" id="{0E7C8206-4BB3-6F51-85C1-22C0B4AA2E78}"/>
              </a:ext>
            </a:extLst>
          </p:cNvPr>
          <p:cNvSpPr/>
          <p:nvPr/>
        </p:nvSpPr>
        <p:spPr>
          <a:xfrm>
            <a:off x="-5276074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053F25B3-3ACB-F7AA-72A4-EF67BAE77F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-5040808" y="6588149"/>
            <a:ext cx="2088232" cy="576064"/>
          </a:xfrm>
          <a:prstGeom prst="rect">
            <a:avLst/>
          </a:prstGeom>
        </p:spPr>
      </p:pic>
      <p:sp>
        <p:nvSpPr>
          <p:cNvPr id="43" name="Flèche : pentagone 42">
            <a:extLst>
              <a:ext uri="{FF2B5EF4-FFF2-40B4-BE49-F238E27FC236}">
                <a16:creationId xmlns:a16="http://schemas.microsoft.com/office/drawing/2014/main" id="{ACEF5049-1D34-04BD-5776-EDA1C6CE9F87}"/>
              </a:ext>
            </a:extLst>
          </p:cNvPr>
          <p:cNvSpPr/>
          <p:nvPr/>
        </p:nvSpPr>
        <p:spPr>
          <a:xfrm>
            <a:off x="-5472856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Picture 3">
            <a:extLst>
              <a:ext uri="{FF2B5EF4-FFF2-40B4-BE49-F238E27FC236}">
                <a16:creationId xmlns:a16="http://schemas.microsoft.com/office/drawing/2014/main" id="{5E4B1357-104F-82A6-B03D-701470ED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579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Image 44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937995B5-9FD5-8282-4776-678BB63A9E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1358" y="6804173"/>
            <a:ext cx="151128" cy="174648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7E995770-6518-D574-4A2D-9F2B6DE7E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7693" y="3578634"/>
            <a:ext cx="2963559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Eteindre la lumière en quittant  une pièce</a:t>
            </a: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826119D-A5FF-0FF8-828A-41EFEBAF5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8945" y="3527151"/>
            <a:ext cx="2517672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Des vitres propres = plus de luminosité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pic>
        <p:nvPicPr>
          <p:cNvPr id="9" name="Image 8" descr="Une image contenant clipart, Graphique, graphisme, capture d’écran&#10;&#10;Description générée automatiquement">
            <a:extLst>
              <a:ext uri="{FF2B5EF4-FFF2-40B4-BE49-F238E27FC236}">
                <a16:creationId xmlns:a16="http://schemas.microsoft.com/office/drawing/2014/main" id="{32083A62-C264-D99A-ED67-7F7B4AA76B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511" y="1504467"/>
            <a:ext cx="1959980" cy="1959980"/>
          </a:xfrm>
          <a:prstGeom prst="rect">
            <a:avLst/>
          </a:prstGeom>
        </p:spPr>
      </p:pic>
      <p:pic>
        <p:nvPicPr>
          <p:cNvPr id="12" name="Image 11" descr="Une image contenant symbole, clipart, conception&#10;&#10;Description générée automatiquement">
            <a:extLst>
              <a:ext uri="{FF2B5EF4-FFF2-40B4-BE49-F238E27FC236}">
                <a16:creationId xmlns:a16="http://schemas.microsoft.com/office/drawing/2014/main" id="{410A88EC-493A-3990-76AD-66A0EC745E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207" y="1464408"/>
            <a:ext cx="1959980" cy="1959980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36FE7982-60C4-A319-ACC9-56C3F940F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02707" y="6444133"/>
            <a:ext cx="3991133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Profiter de la lumière du jour</a:t>
            </a:r>
          </a:p>
          <a:p>
            <a:pPr algn="ctr">
              <a:lnSpc>
                <a:spcPct val="100000"/>
              </a:lnSpc>
              <a:buClrTx/>
            </a:pPr>
            <a:r>
              <a:rPr lang="fr-FR" altLang="fr-FR" b="1" dirty="0">
                <a:solidFill>
                  <a:schemeClr val="tx1"/>
                </a:solidFill>
                <a:latin typeface="Poppins"/>
                <a:cs typeface="Poppins"/>
              </a:rPr>
              <a:t> 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35409D-2686-7DED-3956-BD427669E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872" y="6370343"/>
            <a:ext cx="3991133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Dépoussiérer ses ampoules régulièrement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r>
              <a:rPr lang="fr-FR" altLang="fr-FR" b="1" dirty="0">
                <a:solidFill>
                  <a:schemeClr val="tx1"/>
                </a:solidFill>
                <a:latin typeface="Poppins"/>
                <a:cs typeface="Poppins"/>
              </a:rPr>
              <a:t> 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pic>
        <p:nvPicPr>
          <p:cNvPr id="8" name="Image 7" descr="Une image contenant symbole, clipart, dessin humoristique, illustration&#10;&#10;Description générée automatiquement">
            <a:extLst>
              <a:ext uri="{FF2B5EF4-FFF2-40B4-BE49-F238E27FC236}">
                <a16:creationId xmlns:a16="http://schemas.microsoft.com/office/drawing/2014/main" id="{0418F28C-B078-9358-D059-17B300FB1E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896" y="4559181"/>
            <a:ext cx="1543084" cy="1543084"/>
          </a:xfrm>
          <a:prstGeom prst="rect">
            <a:avLst/>
          </a:prstGeom>
        </p:spPr>
      </p:pic>
      <p:pic>
        <p:nvPicPr>
          <p:cNvPr id="10" name="Image 9" descr="Une image contenant horloge, cercle, jaune&#10;&#10;Description générée automatiquement">
            <a:extLst>
              <a:ext uri="{FF2B5EF4-FFF2-40B4-BE49-F238E27FC236}">
                <a16:creationId xmlns:a16="http://schemas.microsoft.com/office/drawing/2014/main" id="{254B20A0-68D2-63D7-3654-FA6B4E44BF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175" y="4393029"/>
            <a:ext cx="2060882" cy="2060882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A2F45CBD-9484-381C-0A71-D54420667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6653" y="3589807"/>
            <a:ext cx="2963559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Eteindre les écrans</a:t>
            </a:r>
          </a:p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(Pas de mise en veille)</a:t>
            </a: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597E96A1-4C6F-F877-EB65-B7423E97C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904" y="3538324"/>
            <a:ext cx="2740015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Ne pas laisser brancher les chargeurs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D9E87226-ACFC-5917-C519-CFD090E8D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667" y="6455306"/>
            <a:ext cx="3991133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Ne pas brancher une source de chaleur près d’un appareil produisant du froid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sz="1400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r>
              <a:rPr lang="fr-FR" altLang="fr-FR" b="1" dirty="0">
                <a:solidFill>
                  <a:schemeClr val="tx1"/>
                </a:solidFill>
                <a:latin typeface="Poppins"/>
                <a:cs typeface="Poppins"/>
              </a:rPr>
              <a:t> 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CDD4C2-EA08-680D-AB93-BE1E4C897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832" y="6381516"/>
            <a:ext cx="3991133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Dégivrer régulièrement son congélateur. Quelques millimètres augmentent la consommation de 30%.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r>
              <a:rPr lang="fr-FR" altLang="fr-FR" b="1" dirty="0">
                <a:solidFill>
                  <a:schemeClr val="tx1"/>
                </a:solidFill>
                <a:latin typeface="Poppins"/>
                <a:cs typeface="Poppins"/>
              </a:rPr>
              <a:t> 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pic>
        <p:nvPicPr>
          <p:cNvPr id="24" name="Image 23" descr="Une image contenant capture d’écran, conception&#10;&#10;Description générée automatiquement">
            <a:extLst>
              <a:ext uri="{FF2B5EF4-FFF2-40B4-BE49-F238E27FC236}">
                <a16:creationId xmlns:a16="http://schemas.microsoft.com/office/drawing/2014/main" id="{7B78EB3E-2D87-7D14-07C0-E1B48A666D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355" y="1287036"/>
            <a:ext cx="2109393" cy="2109393"/>
          </a:xfrm>
          <a:prstGeom prst="rect">
            <a:avLst/>
          </a:prstGeom>
        </p:spPr>
      </p:pic>
      <p:pic>
        <p:nvPicPr>
          <p:cNvPr id="26" name="Image 25" descr="Une image contenant capture d’écran, multimédia, écran, Écran plat&#10;&#10;Description générée automatiquement">
            <a:extLst>
              <a:ext uri="{FF2B5EF4-FFF2-40B4-BE49-F238E27FC236}">
                <a16:creationId xmlns:a16="http://schemas.microsoft.com/office/drawing/2014/main" id="{750ACF87-3764-CD77-65C9-9189BEE543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058" y="1249324"/>
            <a:ext cx="2108748" cy="2108748"/>
          </a:xfrm>
          <a:prstGeom prst="rect">
            <a:avLst/>
          </a:prstGeom>
        </p:spPr>
      </p:pic>
      <p:pic>
        <p:nvPicPr>
          <p:cNvPr id="30" name="Image 29" descr="Une image contenant capture d’écran, Rectangle, conception&#10;&#10;Description générée automatiquement">
            <a:extLst>
              <a:ext uri="{FF2B5EF4-FFF2-40B4-BE49-F238E27FC236}">
                <a16:creationId xmlns:a16="http://schemas.microsoft.com/office/drawing/2014/main" id="{0689511C-A129-C9EC-E706-922420F498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064" y="4422958"/>
            <a:ext cx="1840579" cy="1840579"/>
          </a:xfrm>
          <a:prstGeom prst="rect">
            <a:avLst/>
          </a:prstGeom>
        </p:spPr>
      </p:pic>
      <p:pic>
        <p:nvPicPr>
          <p:cNvPr id="32" name="Image 31" descr="Une image contenant logo,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40282FF3-1244-5517-6F22-F3D0DEF0601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13"/>
          <a:stretch/>
        </p:blipFill>
        <p:spPr>
          <a:xfrm>
            <a:off x="2250624" y="5433890"/>
            <a:ext cx="813457" cy="381409"/>
          </a:xfrm>
          <a:prstGeom prst="rect">
            <a:avLst/>
          </a:prstGeom>
        </p:spPr>
      </p:pic>
      <p:pic>
        <p:nvPicPr>
          <p:cNvPr id="34" name="Image 33" descr="Une image contenant Graphique, clipart, graphisme, conception&#10;&#10;Description générée automatiquement">
            <a:extLst>
              <a:ext uri="{FF2B5EF4-FFF2-40B4-BE49-F238E27FC236}">
                <a16:creationId xmlns:a16="http://schemas.microsoft.com/office/drawing/2014/main" id="{6802F5C4-C096-F87C-E431-5EF3EB3C4C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607" y="4767411"/>
            <a:ext cx="607489" cy="607489"/>
          </a:xfrm>
          <a:prstGeom prst="rect">
            <a:avLst/>
          </a:prstGeom>
        </p:spPr>
      </p:pic>
      <p:pic>
        <p:nvPicPr>
          <p:cNvPr id="38" name="Image 37" descr="Une image contenant appareil de cuisine, clipart, électroménager&#10;&#10;Description générée automatiquement">
            <a:extLst>
              <a:ext uri="{FF2B5EF4-FFF2-40B4-BE49-F238E27FC236}">
                <a16:creationId xmlns:a16="http://schemas.microsoft.com/office/drawing/2014/main" id="{82861F31-4BC0-6268-EAD4-6EF632CD44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24" y="5046410"/>
            <a:ext cx="1355751" cy="1355751"/>
          </a:xfrm>
          <a:prstGeom prst="rect">
            <a:avLst/>
          </a:prstGeom>
        </p:spPr>
      </p:pic>
      <p:pic>
        <p:nvPicPr>
          <p:cNvPr id="36" name="Image 35" descr="Une image contenant capture d’écran, Graphique, dessin humoristique, symbole&#10;&#10;Description générée automatiquement">
            <a:extLst>
              <a:ext uri="{FF2B5EF4-FFF2-40B4-BE49-F238E27FC236}">
                <a16:creationId xmlns:a16="http://schemas.microsoft.com/office/drawing/2014/main" id="{8FB57565-683F-184D-2BDB-3702335F21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12" y="4215278"/>
            <a:ext cx="2166238" cy="2166238"/>
          </a:xfrm>
          <a:prstGeom prst="rect">
            <a:avLst/>
          </a:prstGeom>
        </p:spPr>
      </p:pic>
      <p:sp>
        <p:nvSpPr>
          <p:cNvPr id="39" name="Rectangle 4">
            <a:extLst>
              <a:ext uri="{FF2B5EF4-FFF2-40B4-BE49-F238E27FC236}">
                <a16:creationId xmlns:a16="http://schemas.microsoft.com/office/drawing/2014/main" id="{9674E0AB-608E-5F0A-ACF8-1D140FAFC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24387" y="3589807"/>
            <a:ext cx="2963559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Utiliser des couvercles pour faire bouillir de l’eau = 25% d’énergie en moins</a:t>
            </a: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DB6C25ED-8489-9403-9522-4F8A962FA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93136" y="3538324"/>
            <a:ext cx="2740015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Utiliser des multiprises (pour éviter la veille des appareils)</a:t>
            </a:r>
          </a:p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 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C516797-46C9-643D-5491-FF1593630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7951" y="6313013"/>
            <a:ext cx="3991133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Penser aux heures creuses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r>
              <a:rPr lang="fr-FR" altLang="fr-FR" b="1" dirty="0">
                <a:solidFill>
                  <a:schemeClr val="tx1"/>
                </a:solidFill>
                <a:latin typeface="Poppins"/>
                <a:cs typeface="Poppins"/>
              </a:rPr>
              <a:t> 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pic>
        <p:nvPicPr>
          <p:cNvPr id="47" name="Image 46" descr="Une image contenant cercle, symbole, horloge&#10;&#10;Description générée automatiquement">
            <a:extLst>
              <a:ext uri="{FF2B5EF4-FFF2-40B4-BE49-F238E27FC236}">
                <a16:creationId xmlns:a16="http://schemas.microsoft.com/office/drawing/2014/main" id="{554953B9-CC19-2E20-23AF-2AAD47909A8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8607" y="4221806"/>
            <a:ext cx="2079707" cy="2079707"/>
          </a:xfrm>
          <a:prstGeom prst="rect">
            <a:avLst/>
          </a:prstGeom>
        </p:spPr>
      </p:pic>
      <p:pic>
        <p:nvPicPr>
          <p:cNvPr id="48" name="Image 47" descr="Une image contenant capture d’écran, cercle, conception&#10;&#10;Description générée automatiquement">
            <a:extLst>
              <a:ext uri="{FF2B5EF4-FFF2-40B4-BE49-F238E27FC236}">
                <a16:creationId xmlns:a16="http://schemas.microsoft.com/office/drawing/2014/main" id="{9C9CF941-98EF-6948-8FDF-D6A759715AB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7826" y="1309130"/>
            <a:ext cx="2109394" cy="2109394"/>
          </a:xfrm>
          <a:prstGeom prst="rect">
            <a:avLst/>
          </a:prstGeom>
        </p:spPr>
      </p:pic>
      <p:pic>
        <p:nvPicPr>
          <p:cNvPr id="49" name="Image 48" descr="Une image contenant clipart, dessin humoristique, illustration, conception&#10;&#10;Description générée automatiquement">
            <a:extLst>
              <a:ext uri="{FF2B5EF4-FFF2-40B4-BE49-F238E27FC236}">
                <a16:creationId xmlns:a16="http://schemas.microsoft.com/office/drawing/2014/main" id="{89E33FBF-6FFC-3BF1-B19A-DB0E0B899FB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2576" y="1341742"/>
            <a:ext cx="2127373" cy="212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80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91839" y="4867673"/>
            <a:ext cx="7759229" cy="155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 sz="2000" b="1" dirty="0">
              <a:solidFill>
                <a:srgbClr val="000000"/>
              </a:solidFill>
              <a:latin typeface="Poppins"/>
              <a:cs typeface="Poppi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703D59-AAF4-EA77-1297-05BA8D6F0898}"/>
              </a:ext>
            </a:extLst>
          </p:cNvPr>
          <p:cNvSpPr/>
          <p:nvPr/>
        </p:nvSpPr>
        <p:spPr>
          <a:xfrm>
            <a:off x="2840052" y="323453"/>
            <a:ext cx="4317209" cy="865878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5EC91"/>
                </a:solidFill>
                <a:latin typeface="Poppins"/>
                <a:ea typeface="Microsoft YaHei"/>
                <a:cs typeface="Poppins"/>
              </a:rPr>
              <a:t>L’électricité</a:t>
            </a:r>
          </a:p>
        </p:txBody>
      </p:sp>
      <p:sp>
        <p:nvSpPr>
          <p:cNvPr id="41" name="Flèche : pentagone 40">
            <a:extLst>
              <a:ext uri="{FF2B5EF4-FFF2-40B4-BE49-F238E27FC236}">
                <a16:creationId xmlns:a16="http://schemas.microsoft.com/office/drawing/2014/main" id="{0E7C8206-4BB3-6F51-85C1-22C0B4AA2E78}"/>
              </a:ext>
            </a:extLst>
          </p:cNvPr>
          <p:cNvSpPr/>
          <p:nvPr/>
        </p:nvSpPr>
        <p:spPr>
          <a:xfrm>
            <a:off x="-5276074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053F25B3-3ACB-F7AA-72A4-EF67BAE77F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-5040808" y="6588149"/>
            <a:ext cx="2088232" cy="576064"/>
          </a:xfrm>
          <a:prstGeom prst="rect">
            <a:avLst/>
          </a:prstGeom>
        </p:spPr>
      </p:pic>
      <p:sp>
        <p:nvSpPr>
          <p:cNvPr id="43" name="Flèche : pentagone 42">
            <a:extLst>
              <a:ext uri="{FF2B5EF4-FFF2-40B4-BE49-F238E27FC236}">
                <a16:creationId xmlns:a16="http://schemas.microsoft.com/office/drawing/2014/main" id="{ACEF5049-1D34-04BD-5776-EDA1C6CE9F87}"/>
              </a:ext>
            </a:extLst>
          </p:cNvPr>
          <p:cNvSpPr/>
          <p:nvPr/>
        </p:nvSpPr>
        <p:spPr>
          <a:xfrm>
            <a:off x="-5472856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Picture 3">
            <a:extLst>
              <a:ext uri="{FF2B5EF4-FFF2-40B4-BE49-F238E27FC236}">
                <a16:creationId xmlns:a16="http://schemas.microsoft.com/office/drawing/2014/main" id="{5E4B1357-104F-82A6-B03D-701470ED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579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Image 44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937995B5-9FD5-8282-4776-678BB63A9E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1358" y="6804173"/>
            <a:ext cx="151128" cy="174648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A2F45CBD-9484-381C-0A71-D54420667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45765" y="3589807"/>
            <a:ext cx="2963559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Eteindre les écrans</a:t>
            </a:r>
          </a:p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(Pas de mise en veille)</a:t>
            </a: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597E96A1-4C6F-F877-EB65-B7423E97C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7016" y="3538324"/>
            <a:ext cx="2740015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Ne pas laisser brancher les chargeurs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D9E87226-ACFC-5917-C519-CFD090E8D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50779" y="6455306"/>
            <a:ext cx="3991133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Ne pas brancher une source de chaleur près d’un appareil produisant du froid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sz="1400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r>
              <a:rPr lang="fr-FR" altLang="fr-FR" b="1" dirty="0">
                <a:solidFill>
                  <a:schemeClr val="tx1"/>
                </a:solidFill>
                <a:latin typeface="Poppins"/>
                <a:cs typeface="Poppins"/>
              </a:rPr>
              <a:t> 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CDD4C2-EA08-680D-AB93-BE1E4C897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8944" y="6381516"/>
            <a:ext cx="3991133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Dégivrer régulièrement son congélateur. Quelques millimètres augmentent la consommation de 30%.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r>
              <a:rPr lang="fr-FR" altLang="fr-FR" b="1" dirty="0">
                <a:solidFill>
                  <a:schemeClr val="tx1"/>
                </a:solidFill>
                <a:latin typeface="Poppins"/>
                <a:cs typeface="Poppins"/>
              </a:rPr>
              <a:t> 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pic>
        <p:nvPicPr>
          <p:cNvPr id="24" name="Image 23" descr="Une image contenant capture d’écran, conception&#10;&#10;Description générée automatiquement">
            <a:extLst>
              <a:ext uri="{FF2B5EF4-FFF2-40B4-BE49-F238E27FC236}">
                <a16:creationId xmlns:a16="http://schemas.microsoft.com/office/drawing/2014/main" id="{7B78EB3E-2D87-7D14-07C0-E1B48A666D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467" y="1287036"/>
            <a:ext cx="2109393" cy="2109393"/>
          </a:xfrm>
          <a:prstGeom prst="rect">
            <a:avLst/>
          </a:prstGeom>
        </p:spPr>
      </p:pic>
      <p:pic>
        <p:nvPicPr>
          <p:cNvPr id="26" name="Image 25" descr="Une image contenant capture d’écran, multimédia, écran, Écran plat&#10;&#10;Description générée automatiquement">
            <a:extLst>
              <a:ext uri="{FF2B5EF4-FFF2-40B4-BE49-F238E27FC236}">
                <a16:creationId xmlns:a16="http://schemas.microsoft.com/office/drawing/2014/main" id="{750ACF87-3764-CD77-65C9-9189BEE543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170" y="1249324"/>
            <a:ext cx="2108748" cy="2108748"/>
          </a:xfrm>
          <a:prstGeom prst="rect">
            <a:avLst/>
          </a:prstGeom>
        </p:spPr>
      </p:pic>
      <p:pic>
        <p:nvPicPr>
          <p:cNvPr id="30" name="Image 29" descr="Une image contenant capture d’écran, Rectangle, conception&#10;&#10;Description générée automatiquement">
            <a:extLst>
              <a:ext uri="{FF2B5EF4-FFF2-40B4-BE49-F238E27FC236}">
                <a16:creationId xmlns:a16="http://schemas.microsoft.com/office/drawing/2014/main" id="{0689511C-A129-C9EC-E706-922420F498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176" y="4422958"/>
            <a:ext cx="1840579" cy="1840579"/>
          </a:xfrm>
          <a:prstGeom prst="rect">
            <a:avLst/>
          </a:prstGeom>
        </p:spPr>
      </p:pic>
      <p:pic>
        <p:nvPicPr>
          <p:cNvPr id="32" name="Image 31" descr="Une image contenant logo,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40282FF3-1244-5517-6F22-F3D0DEF060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13"/>
          <a:stretch/>
        </p:blipFill>
        <p:spPr>
          <a:xfrm>
            <a:off x="12259736" y="5433890"/>
            <a:ext cx="813457" cy="381409"/>
          </a:xfrm>
          <a:prstGeom prst="rect">
            <a:avLst/>
          </a:prstGeom>
        </p:spPr>
      </p:pic>
      <p:pic>
        <p:nvPicPr>
          <p:cNvPr id="34" name="Image 33" descr="Une image contenant Graphique, clipart, graphisme, conception&#10;&#10;Description générée automatiquement">
            <a:extLst>
              <a:ext uri="{FF2B5EF4-FFF2-40B4-BE49-F238E27FC236}">
                <a16:creationId xmlns:a16="http://schemas.microsoft.com/office/drawing/2014/main" id="{6802F5C4-C096-F87C-E431-5EF3EB3C4C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719" y="4767411"/>
            <a:ext cx="607489" cy="607489"/>
          </a:xfrm>
          <a:prstGeom prst="rect">
            <a:avLst/>
          </a:prstGeom>
        </p:spPr>
      </p:pic>
      <p:pic>
        <p:nvPicPr>
          <p:cNvPr id="38" name="Image 37" descr="Une image contenant appareil de cuisine, clipart, électroménager&#10;&#10;Description générée automatiquement">
            <a:extLst>
              <a:ext uri="{FF2B5EF4-FFF2-40B4-BE49-F238E27FC236}">
                <a16:creationId xmlns:a16="http://schemas.microsoft.com/office/drawing/2014/main" id="{82861F31-4BC0-6268-EAD4-6EF632CD44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436" y="5046410"/>
            <a:ext cx="1355751" cy="1355751"/>
          </a:xfrm>
          <a:prstGeom prst="rect">
            <a:avLst/>
          </a:prstGeom>
        </p:spPr>
      </p:pic>
      <p:pic>
        <p:nvPicPr>
          <p:cNvPr id="36" name="Image 35" descr="Une image contenant capture d’écran, Graphique, dessin humoristique, symbole&#10;&#10;Description générée automatiquement">
            <a:extLst>
              <a:ext uri="{FF2B5EF4-FFF2-40B4-BE49-F238E27FC236}">
                <a16:creationId xmlns:a16="http://schemas.microsoft.com/office/drawing/2014/main" id="{8FB57565-683F-184D-2BDB-3702335F21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024" y="4215278"/>
            <a:ext cx="2166238" cy="2166238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0EB3E99A-DA7A-BC45-A802-3850A7254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6653" y="3589807"/>
            <a:ext cx="2963559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Utiliser des couvercles pour faire bouillir de l’eau = 25% d’énergie en moins</a:t>
            </a: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7C6A767A-FFE9-7B2B-69E5-A38E98C91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904" y="3538324"/>
            <a:ext cx="2740015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Utiliser des multiprises (pour éviter la veille des appareils)</a:t>
            </a:r>
          </a:p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 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FF9895-687D-1417-FFFE-08E036699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089" y="6313013"/>
            <a:ext cx="3991133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Penser aux heures creuses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r>
              <a:rPr lang="fr-FR" altLang="fr-FR" b="1" dirty="0">
                <a:solidFill>
                  <a:schemeClr val="tx1"/>
                </a:solidFill>
                <a:latin typeface="Poppins"/>
                <a:cs typeface="Poppins"/>
              </a:rPr>
              <a:t> 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pic>
        <p:nvPicPr>
          <p:cNvPr id="20" name="Image 19" descr="Une image contenant cercle, symbole, horloge&#10;&#10;Description générée automatiquement">
            <a:extLst>
              <a:ext uri="{FF2B5EF4-FFF2-40B4-BE49-F238E27FC236}">
                <a16:creationId xmlns:a16="http://schemas.microsoft.com/office/drawing/2014/main" id="{FD632815-E5C1-2B1E-A08B-656D458635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433" y="4221806"/>
            <a:ext cx="2079707" cy="2079707"/>
          </a:xfrm>
          <a:prstGeom prst="rect">
            <a:avLst/>
          </a:prstGeom>
        </p:spPr>
      </p:pic>
      <p:pic>
        <p:nvPicPr>
          <p:cNvPr id="22" name="Image 21" descr="Une image contenant capture d’écran, cercle, conception&#10;&#10;Description générée automatiquement">
            <a:extLst>
              <a:ext uri="{FF2B5EF4-FFF2-40B4-BE49-F238E27FC236}">
                <a16:creationId xmlns:a16="http://schemas.microsoft.com/office/drawing/2014/main" id="{D29AD12A-4B53-80A8-6F22-D3690E3877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214" y="1309130"/>
            <a:ext cx="2109394" cy="2109394"/>
          </a:xfrm>
          <a:prstGeom prst="rect">
            <a:avLst/>
          </a:prstGeom>
        </p:spPr>
      </p:pic>
      <p:pic>
        <p:nvPicPr>
          <p:cNvPr id="25" name="Image 24" descr="Une image contenant clipart, dessin humoristique, illustration, conception&#10;&#10;Description générée automatiquement">
            <a:extLst>
              <a:ext uri="{FF2B5EF4-FFF2-40B4-BE49-F238E27FC236}">
                <a16:creationId xmlns:a16="http://schemas.microsoft.com/office/drawing/2014/main" id="{8136FA5E-530E-DE3C-6CBF-A5594EAEF4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64" y="1341742"/>
            <a:ext cx="2127373" cy="2127373"/>
          </a:xfrm>
          <a:prstGeom prst="rect">
            <a:avLst/>
          </a:prstGeom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E0C0F1AF-9364-8A10-9161-93D111320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08363" y="4787949"/>
            <a:ext cx="2963559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Décongeler les aliments la veille au frigo plutôt qu’au micro-ondes</a:t>
            </a: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1ED257DD-1391-9CF5-5E73-0A08E31BE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77112" y="4794566"/>
            <a:ext cx="2740015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Etendre son linge au lieu d’utiliser un sèche-linge</a:t>
            </a:r>
          </a:p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 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pic>
        <p:nvPicPr>
          <p:cNvPr id="29" name="Image 28" descr="Une image contenant capture d’écran, Graphique, Police, clipart&#10;&#10;Description générée automatiquement">
            <a:extLst>
              <a:ext uri="{FF2B5EF4-FFF2-40B4-BE49-F238E27FC236}">
                <a16:creationId xmlns:a16="http://schemas.microsoft.com/office/drawing/2014/main" id="{4B8AD341-DC49-BC33-E57E-EE913945604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8228" y="2195661"/>
            <a:ext cx="2563067" cy="2563067"/>
          </a:xfrm>
          <a:prstGeom prst="rect">
            <a:avLst/>
          </a:prstGeom>
        </p:spPr>
      </p:pic>
      <p:pic>
        <p:nvPicPr>
          <p:cNvPr id="31" name="Image 30" descr="Une image contenant Graphique, capture d’écran, conception&#10;&#10;Description générée automatiquement">
            <a:extLst>
              <a:ext uri="{FF2B5EF4-FFF2-40B4-BE49-F238E27FC236}">
                <a16:creationId xmlns:a16="http://schemas.microsoft.com/office/drawing/2014/main" id="{A2B521EC-43E9-A146-29EE-DD589B470F3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28843" y="2416645"/>
            <a:ext cx="2299296" cy="2299296"/>
          </a:xfrm>
          <a:prstGeom prst="rect">
            <a:avLst/>
          </a:prstGeom>
        </p:spPr>
      </p:pic>
      <p:pic>
        <p:nvPicPr>
          <p:cNvPr id="33" name="Image 32" descr="Une image contenant cercle, symbole, Graphique, logo&#10;&#10;Description générée automatiquement">
            <a:extLst>
              <a:ext uri="{FF2B5EF4-FFF2-40B4-BE49-F238E27FC236}">
                <a16:creationId xmlns:a16="http://schemas.microsoft.com/office/drawing/2014/main" id="{E26828CB-5BAB-FEA7-462A-19BEF38A0EE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152" y="2257824"/>
            <a:ext cx="2438739" cy="24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05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91839" y="4867673"/>
            <a:ext cx="7759229" cy="155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 sz="2000" b="1" dirty="0">
              <a:solidFill>
                <a:srgbClr val="000000"/>
              </a:solidFill>
              <a:latin typeface="Poppins"/>
              <a:cs typeface="Poppi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703D59-AAF4-EA77-1297-05BA8D6F0898}"/>
              </a:ext>
            </a:extLst>
          </p:cNvPr>
          <p:cNvSpPr/>
          <p:nvPr/>
        </p:nvSpPr>
        <p:spPr>
          <a:xfrm>
            <a:off x="2840052" y="323453"/>
            <a:ext cx="4317209" cy="865878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5EC91"/>
                </a:solidFill>
                <a:latin typeface="Poppins"/>
                <a:ea typeface="Microsoft YaHei"/>
                <a:cs typeface="Poppins"/>
              </a:rPr>
              <a:t>L’électricité</a:t>
            </a:r>
          </a:p>
        </p:txBody>
      </p:sp>
      <p:sp>
        <p:nvSpPr>
          <p:cNvPr id="41" name="Flèche : pentagone 40">
            <a:extLst>
              <a:ext uri="{FF2B5EF4-FFF2-40B4-BE49-F238E27FC236}">
                <a16:creationId xmlns:a16="http://schemas.microsoft.com/office/drawing/2014/main" id="{0E7C8206-4BB3-6F51-85C1-22C0B4AA2E78}"/>
              </a:ext>
            </a:extLst>
          </p:cNvPr>
          <p:cNvSpPr/>
          <p:nvPr/>
        </p:nvSpPr>
        <p:spPr>
          <a:xfrm>
            <a:off x="-5276074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053F25B3-3ACB-F7AA-72A4-EF67BAE77F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-5040808" y="6588149"/>
            <a:ext cx="2088232" cy="576064"/>
          </a:xfrm>
          <a:prstGeom prst="rect">
            <a:avLst/>
          </a:prstGeom>
        </p:spPr>
      </p:pic>
      <p:sp>
        <p:nvSpPr>
          <p:cNvPr id="43" name="Flèche : pentagone 42">
            <a:extLst>
              <a:ext uri="{FF2B5EF4-FFF2-40B4-BE49-F238E27FC236}">
                <a16:creationId xmlns:a16="http://schemas.microsoft.com/office/drawing/2014/main" id="{ACEF5049-1D34-04BD-5776-EDA1C6CE9F87}"/>
              </a:ext>
            </a:extLst>
          </p:cNvPr>
          <p:cNvSpPr/>
          <p:nvPr/>
        </p:nvSpPr>
        <p:spPr>
          <a:xfrm>
            <a:off x="-5472856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Picture 3">
            <a:extLst>
              <a:ext uri="{FF2B5EF4-FFF2-40B4-BE49-F238E27FC236}">
                <a16:creationId xmlns:a16="http://schemas.microsoft.com/office/drawing/2014/main" id="{5E4B1357-104F-82A6-B03D-701470ED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579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Image 44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937995B5-9FD5-8282-4776-678BB63A9E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1358" y="6804173"/>
            <a:ext cx="151128" cy="174648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0EB3E99A-DA7A-BC45-A802-3850A7254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21629" y="3589807"/>
            <a:ext cx="2963559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Utiliser des couvercles pour faire bouillir de l’eau = 25% d’énergie en moins</a:t>
            </a: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7C6A767A-FFE9-7B2B-69E5-A38E98C91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2880" y="3538324"/>
            <a:ext cx="2740015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Utiliser des multiprises (pour éviter la veille des appareils)</a:t>
            </a:r>
          </a:p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 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FF9895-687D-1417-FFFE-08E036699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8065" y="6313013"/>
            <a:ext cx="3991133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Penser aux heures creuses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r>
              <a:rPr lang="fr-FR" altLang="fr-FR" b="1" dirty="0">
                <a:solidFill>
                  <a:schemeClr val="tx1"/>
                </a:solidFill>
                <a:latin typeface="Poppins"/>
                <a:cs typeface="Poppins"/>
              </a:rPr>
              <a:t> 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pic>
        <p:nvPicPr>
          <p:cNvPr id="20" name="Image 19" descr="Une image contenant cercle, symbole, horloge&#10;&#10;Description générée automatiquement">
            <a:extLst>
              <a:ext uri="{FF2B5EF4-FFF2-40B4-BE49-F238E27FC236}">
                <a16:creationId xmlns:a16="http://schemas.microsoft.com/office/drawing/2014/main" id="{FD632815-E5C1-2B1E-A08B-656D458635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409" y="4221806"/>
            <a:ext cx="2079707" cy="2079707"/>
          </a:xfrm>
          <a:prstGeom prst="rect">
            <a:avLst/>
          </a:prstGeom>
        </p:spPr>
      </p:pic>
      <p:pic>
        <p:nvPicPr>
          <p:cNvPr id="22" name="Image 21" descr="Une image contenant capture d’écran, cercle, conception&#10;&#10;Description générée automatiquement">
            <a:extLst>
              <a:ext uri="{FF2B5EF4-FFF2-40B4-BE49-F238E27FC236}">
                <a16:creationId xmlns:a16="http://schemas.microsoft.com/office/drawing/2014/main" id="{D29AD12A-4B53-80A8-6F22-D3690E3877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190" y="1309130"/>
            <a:ext cx="2109394" cy="2109394"/>
          </a:xfrm>
          <a:prstGeom prst="rect">
            <a:avLst/>
          </a:prstGeom>
        </p:spPr>
      </p:pic>
      <p:pic>
        <p:nvPicPr>
          <p:cNvPr id="25" name="Image 24" descr="Une image contenant clipart, dessin humoristique, illustration, conception&#10;&#10;Description générée automatiquement">
            <a:extLst>
              <a:ext uri="{FF2B5EF4-FFF2-40B4-BE49-F238E27FC236}">
                <a16:creationId xmlns:a16="http://schemas.microsoft.com/office/drawing/2014/main" id="{8136FA5E-530E-DE3C-6CBF-A5594EAEF4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440" y="1341742"/>
            <a:ext cx="2127373" cy="2127373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73153384-8F24-BF65-4413-0FA0FE77B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400" y="4787949"/>
            <a:ext cx="2963559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Décongeler les aliments la veille au frigo plutôt qu’au micro-ondes</a:t>
            </a: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2513CCD-05F7-2978-10A1-F48494F52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1" y="4794566"/>
            <a:ext cx="2740015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Etendre son linge au lieu d’utiliser un sèche-linge</a:t>
            </a:r>
          </a:p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 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pic>
        <p:nvPicPr>
          <p:cNvPr id="9" name="Image 8" descr="Une image contenant capture d’écran, Graphique, Police, clipart&#10;&#10;Description générée automatiquement">
            <a:extLst>
              <a:ext uri="{FF2B5EF4-FFF2-40B4-BE49-F238E27FC236}">
                <a16:creationId xmlns:a16="http://schemas.microsoft.com/office/drawing/2014/main" id="{DF317CA0-0331-39CF-5354-E792F3A34D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535" y="2195661"/>
            <a:ext cx="2563067" cy="2563067"/>
          </a:xfrm>
          <a:prstGeom prst="rect">
            <a:avLst/>
          </a:prstGeom>
        </p:spPr>
      </p:pic>
      <p:pic>
        <p:nvPicPr>
          <p:cNvPr id="12" name="Image 11" descr="Une image contenant Graphique, capture d’écran, conception&#10;&#10;Description générée automatiquement">
            <a:extLst>
              <a:ext uri="{FF2B5EF4-FFF2-40B4-BE49-F238E27FC236}">
                <a16:creationId xmlns:a16="http://schemas.microsoft.com/office/drawing/2014/main" id="{98497E92-0C6C-19D7-FEB8-82EF19340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20" y="2416645"/>
            <a:ext cx="2299296" cy="2299296"/>
          </a:xfrm>
          <a:prstGeom prst="rect">
            <a:avLst/>
          </a:prstGeom>
        </p:spPr>
      </p:pic>
      <p:pic>
        <p:nvPicPr>
          <p:cNvPr id="21" name="Image 20" descr="Une image contenant cercle, symbole, Graphique, logo&#10;&#10;Description générée automatiquement">
            <a:extLst>
              <a:ext uri="{FF2B5EF4-FFF2-40B4-BE49-F238E27FC236}">
                <a16:creationId xmlns:a16="http://schemas.microsoft.com/office/drawing/2014/main" id="{CA555970-5773-FAC5-2FDF-86D191EA49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11" y="2257824"/>
            <a:ext cx="2438739" cy="24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91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703D59-AAF4-EA77-1297-05BA8D6F0898}"/>
              </a:ext>
            </a:extLst>
          </p:cNvPr>
          <p:cNvSpPr/>
          <p:nvPr/>
        </p:nvSpPr>
        <p:spPr>
          <a:xfrm>
            <a:off x="2840052" y="-5653211"/>
            <a:ext cx="4317209" cy="865878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5EC91"/>
                </a:solidFill>
                <a:latin typeface="Poppins"/>
                <a:ea typeface="Microsoft YaHei"/>
                <a:cs typeface="Poppins"/>
              </a:rPr>
              <a:t>L’électricité</a:t>
            </a:r>
          </a:p>
        </p:txBody>
      </p:sp>
      <p:sp>
        <p:nvSpPr>
          <p:cNvPr id="41" name="Flèche : pentagone 40">
            <a:extLst>
              <a:ext uri="{FF2B5EF4-FFF2-40B4-BE49-F238E27FC236}">
                <a16:creationId xmlns:a16="http://schemas.microsoft.com/office/drawing/2014/main" id="{0E7C8206-4BB3-6F51-85C1-22C0B4AA2E78}"/>
              </a:ext>
            </a:extLst>
          </p:cNvPr>
          <p:cNvSpPr/>
          <p:nvPr/>
        </p:nvSpPr>
        <p:spPr>
          <a:xfrm>
            <a:off x="-81465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053F25B3-3ACB-F7AA-72A4-EF67BAE77F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153801" y="6588149"/>
            <a:ext cx="2088232" cy="576064"/>
          </a:xfrm>
          <a:prstGeom prst="rect">
            <a:avLst/>
          </a:prstGeom>
        </p:spPr>
      </p:pic>
      <p:sp>
        <p:nvSpPr>
          <p:cNvPr id="43" name="Flèche : pentagone 42">
            <a:extLst>
              <a:ext uri="{FF2B5EF4-FFF2-40B4-BE49-F238E27FC236}">
                <a16:creationId xmlns:a16="http://schemas.microsoft.com/office/drawing/2014/main" id="{ACEF5049-1D34-04BD-5776-EDA1C6CE9F87}"/>
              </a:ext>
            </a:extLst>
          </p:cNvPr>
          <p:cNvSpPr/>
          <p:nvPr/>
        </p:nvSpPr>
        <p:spPr>
          <a:xfrm>
            <a:off x="-278247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Picture 3">
            <a:extLst>
              <a:ext uri="{FF2B5EF4-FFF2-40B4-BE49-F238E27FC236}">
                <a16:creationId xmlns:a16="http://schemas.microsoft.com/office/drawing/2014/main" id="{5E4B1357-104F-82A6-B03D-701470ED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815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Image 44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937995B5-9FD5-8282-4776-678BB63A9E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251" y="6804173"/>
            <a:ext cx="151128" cy="174648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73153384-8F24-BF65-4413-0FA0FE77B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400" y="-1188715"/>
            <a:ext cx="2963559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Décongeler les aliments la veille au frigo plutôt qu’au micro-ondes</a:t>
            </a: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2513CCD-05F7-2978-10A1-F48494F52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1" y="-1182098"/>
            <a:ext cx="2740015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Etendre son linge au lieu d’utiliser un sèche-linge</a:t>
            </a:r>
          </a:p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 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pic>
        <p:nvPicPr>
          <p:cNvPr id="9" name="Image 8" descr="Une image contenant capture d’écran, Graphique, Police, clipart&#10;&#10;Description générée automatiquement">
            <a:extLst>
              <a:ext uri="{FF2B5EF4-FFF2-40B4-BE49-F238E27FC236}">
                <a16:creationId xmlns:a16="http://schemas.microsoft.com/office/drawing/2014/main" id="{DF317CA0-0331-39CF-5354-E792F3A34D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535" y="-3708995"/>
            <a:ext cx="2563067" cy="2563067"/>
          </a:xfrm>
          <a:prstGeom prst="rect">
            <a:avLst/>
          </a:prstGeom>
        </p:spPr>
      </p:pic>
      <p:pic>
        <p:nvPicPr>
          <p:cNvPr id="12" name="Image 11" descr="Une image contenant Graphique, capture d’écran, conception&#10;&#10;Description générée automatiquement">
            <a:extLst>
              <a:ext uri="{FF2B5EF4-FFF2-40B4-BE49-F238E27FC236}">
                <a16:creationId xmlns:a16="http://schemas.microsoft.com/office/drawing/2014/main" id="{98497E92-0C6C-19D7-FEB8-82EF19340A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20" y="-3560019"/>
            <a:ext cx="2299296" cy="2299296"/>
          </a:xfrm>
          <a:prstGeom prst="rect">
            <a:avLst/>
          </a:prstGeom>
        </p:spPr>
      </p:pic>
      <p:pic>
        <p:nvPicPr>
          <p:cNvPr id="21" name="Image 20" descr="Une image contenant cercle, symbole, Graphique, logo&#10;&#10;Description générée automatiquement">
            <a:extLst>
              <a:ext uri="{FF2B5EF4-FFF2-40B4-BE49-F238E27FC236}">
                <a16:creationId xmlns:a16="http://schemas.microsoft.com/office/drawing/2014/main" id="{CA555970-5773-FAC5-2FDF-86D191EA49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11" y="-3718840"/>
            <a:ext cx="2438739" cy="2438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9F6243-04D8-45A9-46E0-EF5DBE3787D2}"/>
              </a:ext>
            </a:extLst>
          </p:cNvPr>
          <p:cNvSpPr/>
          <p:nvPr/>
        </p:nvSpPr>
        <p:spPr>
          <a:xfrm>
            <a:off x="1787754" y="537695"/>
            <a:ext cx="6357831" cy="865878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5EC91"/>
                </a:solidFill>
                <a:latin typeface="Poppins"/>
                <a:ea typeface="Microsoft YaHei"/>
                <a:cs typeface="Poppins"/>
              </a:rPr>
              <a:t>Le jeu des erreurs</a:t>
            </a:r>
          </a:p>
        </p:txBody>
      </p:sp>
      <p:pic>
        <p:nvPicPr>
          <p:cNvPr id="8" name="Image 7" descr="Une image contenant cercle, dessin humoristique, Graphique, clipart&#10;&#10;Description générée automatiquement">
            <a:extLst>
              <a:ext uri="{FF2B5EF4-FFF2-40B4-BE49-F238E27FC236}">
                <a16:creationId xmlns:a16="http://schemas.microsoft.com/office/drawing/2014/main" id="{C2097544-2B7F-47EB-E728-521D25F94E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963" y="1671634"/>
            <a:ext cx="3051411" cy="3051411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A324AF0F-B18E-0E30-A56E-CA203444C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1" y="-1029698"/>
            <a:ext cx="2740015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Etendre son linge au lieu d’utiliser un sèche-linge</a:t>
            </a:r>
          </a:p>
          <a:p>
            <a:pPr algn="ctr">
              <a:lnSpc>
                <a:spcPct val="100000"/>
              </a:lnSpc>
              <a:buClrTx/>
            </a:pPr>
            <a:r>
              <a:rPr lang="fr-FR" altLang="fr-FR" sz="1400" b="1" dirty="0">
                <a:solidFill>
                  <a:schemeClr val="tx1"/>
                </a:solidFill>
                <a:latin typeface="Poppins"/>
                <a:cs typeface="Poppins"/>
              </a:rPr>
              <a:t> 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E1A178B6-4CDC-E57A-E1D7-34E9E668D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6096" y="4859957"/>
            <a:ext cx="3993959" cy="86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fr-FR" altLang="fr-FR" sz="2000" b="1" dirty="0">
                <a:solidFill>
                  <a:schemeClr val="tx1"/>
                </a:solidFill>
                <a:latin typeface="Poppins"/>
                <a:cs typeface="Poppins"/>
              </a:rPr>
              <a:t>Trouver les erreurs liées au écogeste dans cette la maison présentée afin de </a:t>
            </a:r>
          </a:p>
          <a:p>
            <a:pPr algn="ctr">
              <a:lnSpc>
                <a:spcPct val="100000"/>
              </a:lnSpc>
              <a:buClrTx/>
            </a:pPr>
            <a:r>
              <a:rPr lang="fr-FR" altLang="fr-FR" sz="2000" b="1" dirty="0">
                <a:solidFill>
                  <a:schemeClr val="tx1"/>
                </a:solidFill>
                <a:latin typeface="Poppins"/>
                <a:cs typeface="Poppins"/>
              </a:rPr>
              <a:t>Baisser la facture</a:t>
            </a:r>
          </a:p>
          <a:p>
            <a:pPr algn="ctr">
              <a:lnSpc>
                <a:spcPct val="100000"/>
              </a:lnSpc>
              <a:buClrTx/>
            </a:pPr>
            <a:endParaRPr lang="fr-FR" altLang="fr-FR" b="1" dirty="0">
              <a:solidFill>
                <a:schemeClr val="tx1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</a:pPr>
            <a:endParaRPr lang="fr-FR" sz="2400" dirty="0"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140419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DE3941-9FC3-C8EF-0D84-B54543332405}"/>
              </a:ext>
            </a:extLst>
          </p:cNvPr>
          <p:cNvSpPr/>
          <p:nvPr/>
        </p:nvSpPr>
        <p:spPr>
          <a:xfrm>
            <a:off x="269064" y="35421"/>
            <a:ext cx="9479869" cy="865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oppins"/>
                <a:cs typeface="Poppins"/>
              </a:rPr>
              <a:t>Les </a:t>
            </a:r>
            <a:r>
              <a:rPr lang="fr-FR" sz="5400" b="1" dirty="0">
                <a:ln w="12700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oppins"/>
                <a:cs typeface="Poppins"/>
              </a:rPr>
              <a:t>Erreurs</a:t>
            </a:r>
            <a:endParaRPr lang="fr-FR" sz="5400" b="1" cap="none" spc="0" dirty="0">
              <a:ln w="12700">
                <a:noFill/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oppins"/>
              <a:cs typeface="Poppin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E84B1FA-1461-51FE-BAC4-5A9163CAA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81" y="899517"/>
            <a:ext cx="8964062" cy="6370344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6D8A52BE-C772-1B43-EB70-DFFBDB0A4116}"/>
              </a:ext>
            </a:extLst>
          </p:cNvPr>
          <p:cNvSpPr/>
          <p:nvPr/>
        </p:nvSpPr>
        <p:spPr>
          <a:xfrm>
            <a:off x="3312120" y="1619597"/>
            <a:ext cx="792088" cy="8658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C5D7BC3-E8E3-1472-FF09-8AC2E801305F}"/>
              </a:ext>
            </a:extLst>
          </p:cNvPr>
          <p:cNvSpPr/>
          <p:nvPr/>
        </p:nvSpPr>
        <p:spPr>
          <a:xfrm>
            <a:off x="1066913" y="1643540"/>
            <a:ext cx="792088" cy="8658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F28CB0A-D4BE-4331-A0A9-45AEC70B6E08}"/>
              </a:ext>
            </a:extLst>
          </p:cNvPr>
          <p:cNvSpPr/>
          <p:nvPr/>
        </p:nvSpPr>
        <p:spPr>
          <a:xfrm>
            <a:off x="5557327" y="2185827"/>
            <a:ext cx="576066" cy="6471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A3E8DB2-9155-594E-F472-4AC54703C919}"/>
              </a:ext>
            </a:extLst>
          </p:cNvPr>
          <p:cNvSpPr/>
          <p:nvPr/>
        </p:nvSpPr>
        <p:spPr>
          <a:xfrm>
            <a:off x="8280672" y="2200461"/>
            <a:ext cx="576066" cy="6471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9215863-14D5-89DF-0B0C-3F30BD0E4556}"/>
              </a:ext>
            </a:extLst>
          </p:cNvPr>
          <p:cNvSpPr/>
          <p:nvPr/>
        </p:nvSpPr>
        <p:spPr>
          <a:xfrm>
            <a:off x="4754671" y="1766533"/>
            <a:ext cx="576066" cy="6471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36D0AA5-E687-9973-E385-2B5CF26746E9}"/>
              </a:ext>
            </a:extLst>
          </p:cNvPr>
          <p:cNvSpPr/>
          <p:nvPr/>
        </p:nvSpPr>
        <p:spPr>
          <a:xfrm>
            <a:off x="6984528" y="5436021"/>
            <a:ext cx="639688" cy="7134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6C489FB-086D-65CF-355D-D72E17C50593}"/>
              </a:ext>
            </a:extLst>
          </p:cNvPr>
          <p:cNvSpPr/>
          <p:nvPr/>
        </p:nvSpPr>
        <p:spPr>
          <a:xfrm>
            <a:off x="5245770" y="5652044"/>
            <a:ext cx="1512168" cy="10081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5D0BBC9-07DB-F28D-8CD5-6B51315A2C79}"/>
              </a:ext>
            </a:extLst>
          </p:cNvPr>
          <p:cNvSpPr/>
          <p:nvPr/>
        </p:nvSpPr>
        <p:spPr>
          <a:xfrm>
            <a:off x="522497" y="4663303"/>
            <a:ext cx="1933912" cy="17808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EC4202C-6F96-961E-C8EC-A3A63E0E9EB4}"/>
              </a:ext>
            </a:extLst>
          </p:cNvPr>
          <p:cNvSpPr/>
          <p:nvPr/>
        </p:nvSpPr>
        <p:spPr>
          <a:xfrm>
            <a:off x="2997776" y="5470664"/>
            <a:ext cx="446839" cy="4329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D215A71-9E52-A5AD-EB86-7561850453A6}"/>
              </a:ext>
            </a:extLst>
          </p:cNvPr>
          <p:cNvSpPr/>
          <p:nvPr/>
        </p:nvSpPr>
        <p:spPr>
          <a:xfrm>
            <a:off x="2376015" y="6630144"/>
            <a:ext cx="376229" cy="3180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Hexagone 20">
            <a:extLst>
              <a:ext uri="{FF2B5EF4-FFF2-40B4-BE49-F238E27FC236}">
                <a16:creationId xmlns:a16="http://schemas.microsoft.com/office/drawing/2014/main" id="{7D3A59B4-80D6-08CE-0BC3-B1A06D23F6FA}"/>
              </a:ext>
            </a:extLst>
          </p:cNvPr>
          <p:cNvSpPr/>
          <p:nvPr/>
        </p:nvSpPr>
        <p:spPr>
          <a:xfrm>
            <a:off x="359792" y="179437"/>
            <a:ext cx="576064" cy="504056"/>
          </a:xfrm>
          <a:prstGeom prst="hexagon">
            <a:avLst/>
          </a:prstGeom>
          <a:solidFill>
            <a:srgbClr val="35E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Hexagone 21">
            <a:extLst>
              <a:ext uri="{FF2B5EF4-FFF2-40B4-BE49-F238E27FC236}">
                <a16:creationId xmlns:a16="http://schemas.microsoft.com/office/drawing/2014/main" id="{D5ECD48F-242E-6163-8F99-E1E2CBE27E4E}"/>
              </a:ext>
            </a:extLst>
          </p:cNvPr>
          <p:cNvSpPr/>
          <p:nvPr/>
        </p:nvSpPr>
        <p:spPr>
          <a:xfrm>
            <a:off x="994905" y="179437"/>
            <a:ext cx="576064" cy="504056"/>
          </a:xfrm>
          <a:prstGeom prst="hexagon">
            <a:avLst/>
          </a:prstGeom>
          <a:solidFill>
            <a:srgbClr val="35E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Hexagone 22">
            <a:extLst>
              <a:ext uri="{FF2B5EF4-FFF2-40B4-BE49-F238E27FC236}">
                <a16:creationId xmlns:a16="http://schemas.microsoft.com/office/drawing/2014/main" id="{09C196C6-1F15-A9FE-3606-DBC6A2859901}"/>
              </a:ext>
            </a:extLst>
          </p:cNvPr>
          <p:cNvSpPr/>
          <p:nvPr/>
        </p:nvSpPr>
        <p:spPr>
          <a:xfrm>
            <a:off x="1630018" y="179437"/>
            <a:ext cx="576064" cy="504056"/>
          </a:xfrm>
          <a:prstGeom prst="hexagon">
            <a:avLst/>
          </a:prstGeom>
          <a:solidFill>
            <a:srgbClr val="35E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" name="Hexagone 23">
            <a:extLst>
              <a:ext uri="{FF2B5EF4-FFF2-40B4-BE49-F238E27FC236}">
                <a16:creationId xmlns:a16="http://schemas.microsoft.com/office/drawing/2014/main" id="{7F843309-C4AA-3975-39BC-4EC23F9C54B5}"/>
              </a:ext>
            </a:extLst>
          </p:cNvPr>
          <p:cNvSpPr/>
          <p:nvPr/>
        </p:nvSpPr>
        <p:spPr>
          <a:xfrm>
            <a:off x="2265131" y="179437"/>
            <a:ext cx="576064" cy="504056"/>
          </a:xfrm>
          <a:prstGeom prst="hexagon">
            <a:avLst/>
          </a:prstGeom>
          <a:solidFill>
            <a:srgbClr val="35E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Hexagone 24">
            <a:extLst>
              <a:ext uri="{FF2B5EF4-FFF2-40B4-BE49-F238E27FC236}">
                <a16:creationId xmlns:a16="http://schemas.microsoft.com/office/drawing/2014/main" id="{C75C79EC-438A-9655-332D-DA5568ECA12C}"/>
              </a:ext>
            </a:extLst>
          </p:cNvPr>
          <p:cNvSpPr/>
          <p:nvPr/>
        </p:nvSpPr>
        <p:spPr>
          <a:xfrm>
            <a:off x="7232364" y="179437"/>
            <a:ext cx="576064" cy="504056"/>
          </a:xfrm>
          <a:prstGeom prst="hexagon">
            <a:avLst/>
          </a:prstGeom>
          <a:solidFill>
            <a:srgbClr val="35E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6" name="Hexagone 25">
            <a:extLst>
              <a:ext uri="{FF2B5EF4-FFF2-40B4-BE49-F238E27FC236}">
                <a16:creationId xmlns:a16="http://schemas.microsoft.com/office/drawing/2014/main" id="{C2AF210A-F48C-22DD-96AC-02610546DBF3}"/>
              </a:ext>
            </a:extLst>
          </p:cNvPr>
          <p:cNvSpPr/>
          <p:nvPr/>
        </p:nvSpPr>
        <p:spPr>
          <a:xfrm>
            <a:off x="7959510" y="179437"/>
            <a:ext cx="576064" cy="504056"/>
          </a:xfrm>
          <a:prstGeom prst="hexagon">
            <a:avLst/>
          </a:prstGeom>
          <a:solidFill>
            <a:srgbClr val="35E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7" name="Hexagone 26">
            <a:extLst>
              <a:ext uri="{FF2B5EF4-FFF2-40B4-BE49-F238E27FC236}">
                <a16:creationId xmlns:a16="http://schemas.microsoft.com/office/drawing/2014/main" id="{04C55E2F-9902-1E46-B501-7826E87DFBA1}"/>
              </a:ext>
            </a:extLst>
          </p:cNvPr>
          <p:cNvSpPr/>
          <p:nvPr/>
        </p:nvSpPr>
        <p:spPr>
          <a:xfrm>
            <a:off x="8660870" y="179437"/>
            <a:ext cx="576064" cy="504056"/>
          </a:xfrm>
          <a:prstGeom prst="hexagon">
            <a:avLst/>
          </a:prstGeom>
          <a:solidFill>
            <a:srgbClr val="35E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B5041322-8F35-8EF8-EB53-DD1088A95D5D}"/>
              </a:ext>
            </a:extLst>
          </p:cNvPr>
          <p:cNvSpPr/>
          <p:nvPr/>
        </p:nvSpPr>
        <p:spPr>
          <a:xfrm>
            <a:off x="-5132058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3023AFFC-2FF6-67D3-AA9B-8923322325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-4896792" y="6588149"/>
            <a:ext cx="2088232" cy="576064"/>
          </a:xfrm>
          <a:prstGeom prst="rect">
            <a:avLst/>
          </a:prstGeom>
        </p:spPr>
      </p:pic>
      <p:sp>
        <p:nvSpPr>
          <p:cNvPr id="16" name="Flèche : pentagone 15">
            <a:extLst>
              <a:ext uri="{FF2B5EF4-FFF2-40B4-BE49-F238E27FC236}">
                <a16:creationId xmlns:a16="http://schemas.microsoft.com/office/drawing/2014/main" id="{F31D2272-956A-1C28-44BE-105A5FADDF94}"/>
              </a:ext>
            </a:extLst>
          </p:cNvPr>
          <p:cNvSpPr/>
          <p:nvPr/>
        </p:nvSpPr>
        <p:spPr>
          <a:xfrm>
            <a:off x="-5328840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1AFDBE93-9C69-0025-3EAA-9FBBB126E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1778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Image 17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868B829B-167F-A6F4-CC2B-26ACD67D2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7342" y="6804173"/>
            <a:ext cx="151128" cy="17464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4478236-BC6E-58EE-9137-2F9D2B9ED821}"/>
              </a:ext>
            </a:extLst>
          </p:cNvPr>
          <p:cNvSpPr/>
          <p:nvPr/>
        </p:nvSpPr>
        <p:spPr>
          <a:xfrm>
            <a:off x="503808" y="8096487"/>
            <a:ext cx="9289032" cy="29833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all" spc="0" dirty="0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/>
                <a:cs typeface="Poppins"/>
              </a:rPr>
              <a:t> Qu’est ce que le compteur </a:t>
            </a:r>
            <a:r>
              <a:rPr lang="fr-FR" sz="2800" b="1" cap="all" spc="0" dirty="0" err="1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/>
                <a:cs typeface="Poppins"/>
              </a:rPr>
              <a:t>linky</a:t>
            </a:r>
            <a:r>
              <a:rPr lang="fr-FR" sz="2800" b="1" cap="all" spc="0" dirty="0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/>
                <a:cs typeface="Poppins"/>
              </a:rPr>
              <a:t> ?</a:t>
            </a:r>
          </a:p>
          <a:p>
            <a:pPr algn="ctr"/>
            <a:endParaRPr lang="fr-FR" sz="4400" b="1" cap="all" spc="0" dirty="0">
              <a:ln w="12700">
                <a:noFill/>
                <a:prstDash val="solid"/>
              </a:ln>
              <a:solidFill>
                <a:srgbClr val="5C8AFF"/>
              </a:solidFill>
              <a:latin typeface="Poppins"/>
              <a:cs typeface="Poppins"/>
            </a:endParaRPr>
          </a:p>
          <a:p>
            <a:pPr algn="ctr"/>
            <a:r>
              <a:rPr lang="fr-FR" sz="2800" b="1" cap="all" dirty="0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/>
                <a:cs typeface="Poppins"/>
              </a:rPr>
              <a:t>Comment lire ma  facture   d’</a:t>
            </a:r>
            <a:r>
              <a:rPr lang="fr-FR" sz="2800" b="1" cap="all" dirty="0" err="1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/>
                <a:cs typeface="Poppins"/>
              </a:rPr>
              <a:t>electricite</a:t>
            </a:r>
            <a:r>
              <a:rPr lang="fr-FR" sz="2800" b="1" cap="all" dirty="0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/>
                <a:cs typeface="Poppins"/>
              </a:rPr>
              <a:t> ?</a:t>
            </a:r>
          </a:p>
          <a:p>
            <a:pPr algn="ctr">
              <a:buFont typeface="Arial" pitchFamily="34" charset="0"/>
              <a:buChar char="•"/>
            </a:pPr>
            <a:endParaRPr lang="fr-FR" sz="4800" b="1" cap="all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oppins"/>
              <a:cs typeface="Poppins"/>
            </a:endParaRPr>
          </a:p>
          <a:p>
            <a:pPr algn="ctr"/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oppins"/>
              <a:cs typeface="Poppin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1F294D6-6926-ED8F-70E3-147770A8FA41}"/>
              </a:ext>
            </a:extLst>
          </p:cNvPr>
          <p:cNvSpPr/>
          <p:nvPr/>
        </p:nvSpPr>
        <p:spPr>
          <a:xfrm>
            <a:off x="1115876" y="10403496"/>
            <a:ext cx="8064896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5400" b="1" cap="all" dirty="0">
                <a:ln w="12700">
                  <a:noFill/>
                  <a:prstDash val="solid"/>
                </a:ln>
                <a:solidFill>
                  <a:srgbClr val="35EC91"/>
                </a:solidFill>
                <a:latin typeface="Poppins"/>
                <a:cs typeface="Poppins"/>
              </a:rPr>
              <a:t>On vous explique…</a:t>
            </a:r>
            <a:endParaRPr lang="fr-FR" sz="5400" b="1" dirty="0">
              <a:ln w="12700">
                <a:noFill/>
                <a:prstDash val="solid"/>
              </a:ln>
              <a:solidFill>
                <a:srgbClr val="35EC91"/>
              </a:solidFill>
              <a:latin typeface="Poppins"/>
              <a:cs typeface="Poppins"/>
            </a:endParaRPr>
          </a:p>
        </p:txBody>
      </p:sp>
      <p:pic>
        <p:nvPicPr>
          <p:cNvPr id="35" name="Image 34" descr="Une image contenant Graphique, cercle&#10;&#10;Description générée automatiquement">
            <a:extLst>
              <a:ext uri="{FF2B5EF4-FFF2-40B4-BE49-F238E27FC236}">
                <a16:creationId xmlns:a16="http://schemas.microsoft.com/office/drawing/2014/main" id="{D4BC92F8-EE2E-36C4-CD5A-506529C142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05" y="-6463961"/>
            <a:ext cx="1964660" cy="1964660"/>
          </a:xfrm>
          <a:prstGeom prst="rect">
            <a:avLst/>
          </a:prstGeom>
        </p:spPr>
      </p:pic>
      <p:pic>
        <p:nvPicPr>
          <p:cNvPr id="36" name="Image 35" descr="Une image contenant Graphique, cercle&#10;&#10;Description générée automatiquement">
            <a:extLst>
              <a:ext uri="{FF2B5EF4-FFF2-40B4-BE49-F238E27FC236}">
                <a16:creationId xmlns:a16="http://schemas.microsoft.com/office/drawing/2014/main" id="{7A22C13C-7529-1B34-5F2F-1627663762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9469">
            <a:off x="12252591" y="-3459207"/>
            <a:ext cx="1964660" cy="1964660"/>
          </a:xfrm>
          <a:prstGeom prst="rect">
            <a:avLst/>
          </a:prstGeom>
        </p:spPr>
      </p:pic>
      <p:pic>
        <p:nvPicPr>
          <p:cNvPr id="37" name="Image 36" descr="Une image contenant Graphique, cercle&#10;&#10;Description générée automatiquement">
            <a:extLst>
              <a:ext uri="{FF2B5EF4-FFF2-40B4-BE49-F238E27FC236}">
                <a16:creationId xmlns:a16="http://schemas.microsoft.com/office/drawing/2014/main" id="{1F90FA59-7F2D-18DA-2059-AF776B04B1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9100">
            <a:off x="-3957944" y="-4233240"/>
            <a:ext cx="1964660" cy="196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13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808" y="2956696"/>
            <a:ext cx="9289032" cy="29833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all" spc="0" dirty="0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/>
                <a:cs typeface="Poppins"/>
              </a:rPr>
              <a:t> Qu’est ce que le compteur </a:t>
            </a:r>
            <a:r>
              <a:rPr lang="fr-FR" sz="2800" b="1" cap="all" spc="0" dirty="0" err="1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/>
                <a:cs typeface="Poppins"/>
              </a:rPr>
              <a:t>linky</a:t>
            </a:r>
            <a:r>
              <a:rPr lang="fr-FR" sz="2800" b="1" cap="all" spc="0" dirty="0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/>
                <a:cs typeface="Poppins"/>
              </a:rPr>
              <a:t> ?</a:t>
            </a:r>
          </a:p>
          <a:p>
            <a:pPr algn="ctr"/>
            <a:endParaRPr lang="fr-FR" sz="4400" b="1" cap="all" spc="0" dirty="0">
              <a:ln w="12700">
                <a:noFill/>
                <a:prstDash val="solid"/>
              </a:ln>
              <a:solidFill>
                <a:srgbClr val="5C8AFF"/>
              </a:solidFill>
              <a:latin typeface="Poppins"/>
              <a:cs typeface="Poppins"/>
            </a:endParaRPr>
          </a:p>
          <a:p>
            <a:pPr algn="ctr"/>
            <a:r>
              <a:rPr lang="fr-FR" sz="2800" b="1" cap="all" dirty="0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/>
                <a:cs typeface="Poppins"/>
              </a:rPr>
              <a:t>Comment lire ma  facture   d’</a:t>
            </a:r>
            <a:r>
              <a:rPr lang="fr-FR" sz="2800" b="1" cap="all" dirty="0" err="1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/>
                <a:cs typeface="Poppins"/>
              </a:rPr>
              <a:t>electricite</a:t>
            </a:r>
            <a:r>
              <a:rPr lang="fr-FR" sz="2800" b="1" cap="all" dirty="0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/>
                <a:cs typeface="Poppins"/>
              </a:rPr>
              <a:t> ?</a:t>
            </a:r>
          </a:p>
          <a:p>
            <a:pPr algn="ctr">
              <a:buFont typeface="Arial" pitchFamily="34" charset="0"/>
              <a:buChar char="•"/>
            </a:pPr>
            <a:endParaRPr lang="fr-FR" sz="4800" b="1" cap="all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oppins"/>
              <a:cs typeface="Poppins"/>
            </a:endParaRPr>
          </a:p>
          <a:p>
            <a:pPr algn="ctr"/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oppins"/>
              <a:cs typeface="Poppi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5876" y="5263705"/>
            <a:ext cx="8064896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5400" b="1" cap="all" dirty="0">
                <a:ln w="12700">
                  <a:noFill/>
                  <a:prstDash val="solid"/>
                </a:ln>
                <a:solidFill>
                  <a:srgbClr val="35EC91"/>
                </a:solidFill>
                <a:latin typeface="Poppins"/>
                <a:cs typeface="Poppins"/>
              </a:rPr>
              <a:t>On vous explique…</a:t>
            </a:r>
            <a:endParaRPr lang="fr-FR" sz="5400" b="1" dirty="0">
              <a:ln w="12700">
                <a:noFill/>
                <a:prstDash val="solid"/>
              </a:ln>
              <a:solidFill>
                <a:srgbClr val="35EC91"/>
              </a:solidFill>
              <a:latin typeface="Poppins"/>
              <a:cs typeface="Poppins"/>
            </a:endParaRPr>
          </a:p>
        </p:txBody>
      </p:sp>
      <p:pic>
        <p:nvPicPr>
          <p:cNvPr id="4" name="Image 3" descr="Une image contenant Graphique, cercle&#10;&#10;Description générée automatiquement">
            <a:extLst>
              <a:ext uri="{FF2B5EF4-FFF2-40B4-BE49-F238E27FC236}">
                <a16:creationId xmlns:a16="http://schemas.microsoft.com/office/drawing/2014/main" id="{E1156BC5-3CA7-84F7-0BA1-CCDFD46D6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16" y="107429"/>
            <a:ext cx="1964660" cy="1964660"/>
          </a:xfrm>
          <a:prstGeom prst="rect">
            <a:avLst/>
          </a:prstGeom>
        </p:spPr>
      </p:pic>
      <p:pic>
        <p:nvPicPr>
          <p:cNvPr id="6" name="Image 5" descr="Une image contenant Graphique, cercle&#10;&#10;Description générée automatiquement">
            <a:extLst>
              <a:ext uri="{FF2B5EF4-FFF2-40B4-BE49-F238E27FC236}">
                <a16:creationId xmlns:a16="http://schemas.microsoft.com/office/drawing/2014/main" id="{54BC19DC-B938-1F42-77B6-40ADB2CCC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9469">
            <a:off x="7068015" y="606215"/>
            <a:ext cx="1964660" cy="1964660"/>
          </a:xfrm>
          <a:prstGeom prst="rect">
            <a:avLst/>
          </a:prstGeom>
        </p:spPr>
      </p:pic>
      <p:pic>
        <p:nvPicPr>
          <p:cNvPr id="10" name="Image 9" descr="Une image contenant Graphique, cercle&#10;&#10;Description générée automatiquement">
            <a:extLst>
              <a:ext uri="{FF2B5EF4-FFF2-40B4-BE49-F238E27FC236}">
                <a16:creationId xmlns:a16="http://schemas.microsoft.com/office/drawing/2014/main" id="{B667251F-7ADD-45EC-3A5C-0445AD812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9100">
            <a:off x="1364239" y="550366"/>
            <a:ext cx="1964660" cy="1964660"/>
          </a:xfrm>
          <a:prstGeom prst="rect">
            <a:avLst/>
          </a:prstGeom>
        </p:spPr>
      </p:pic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BA7DE782-04FF-A258-0CE8-200473FD2AF9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8411423F-7610-4B93-711C-D2FB84B964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15" name="Flèche : pentagone 14">
            <a:extLst>
              <a:ext uri="{FF2B5EF4-FFF2-40B4-BE49-F238E27FC236}">
                <a16:creationId xmlns:a16="http://schemas.microsoft.com/office/drawing/2014/main" id="{D30F707C-9625-6AC5-8BFC-504F5F064198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BBD57F75-768C-032D-1BCD-38F70E8AA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Image 16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FE179A74-C3AA-6650-024A-49E3F4E824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2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98682" y="1108195"/>
            <a:ext cx="5029662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28625" indent="-314325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buClrTx/>
              <a:buFontTx/>
              <a:buNone/>
            </a:pPr>
            <a:endParaRPr lang="fr-FR" altLang="fr-FR" sz="2400" b="1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114300" indent="0">
              <a:lnSpc>
                <a:spcPct val="100000"/>
              </a:lnSpc>
              <a:spcBef>
                <a:spcPts val="1425"/>
              </a:spcBef>
              <a:buClrTx/>
            </a:pPr>
            <a:r>
              <a:rPr lang="fr-FR" altLang="fr-FR" sz="2400" b="1" dirty="0">
                <a:solidFill>
                  <a:srgbClr val="FE7BAB"/>
                </a:solidFill>
                <a:latin typeface="Poppins"/>
                <a:cs typeface="Poppins"/>
              </a:rPr>
              <a:t>Avec le compteur Linky :</a:t>
            </a:r>
          </a:p>
          <a:p>
            <a:pPr>
              <a:lnSpc>
                <a:spcPct val="100000"/>
              </a:lnSpc>
              <a:spcBef>
                <a:spcPts val="1425"/>
              </a:spcBef>
              <a:buClrTx/>
              <a:buFontTx/>
              <a:buNone/>
            </a:pPr>
            <a:r>
              <a:rPr lang="fr-FR" altLang="fr-FR" sz="2400" b="1" dirty="0">
                <a:solidFill>
                  <a:srgbClr val="FE7BAB"/>
                </a:solidFill>
                <a:latin typeface="Poppins"/>
                <a:cs typeface="Poppins"/>
              </a:rPr>
              <a:t>    Mes factures sont établies sur la base du relevé de ma consommation réelle. </a:t>
            </a:r>
          </a:p>
          <a:p>
            <a:pPr>
              <a:lnSpc>
                <a:spcPct val="100000"/>
              </a:lnSpc>
              <a:spcBef>
                <a:spcPts val="1425"/>
              </a:spcBef>
              <a:buClrTx/>
              <a:buFontTx/>
              <a:buNone/>
            </a:pPr>
            <a:r>
              <a:rPr lang="fr-FR" altLang="fr-FR" sz="2400" b="1" dirty="0">
                <a:solidFill>
                  <a:srgbClr val="FE7BAB"/>
                </a:solidFill>
                <a:latin typeface="Poppins"/>
                <a:cs typeface="Poppins"/>
              </a:rPr>
              <a:t>Les relèves sont automatiques et à distance.</a:t>
            </a:r>
          </a:p>
          <a:p>
            <a:pPr>
              <a:lnSpc>
                <a:spcPct val="100000"/>
              </a:lnSpc>
              <a:spcBef>
                <a:spcPts val="1425"/>
              </a:spcBef>
              <a:buClrTx/>
              <a:buFontTx/>
              <a:buNone/>
            </a:pPr>
            <a:r>
              <a:rPr lang="fr-FR" sz="2000" dirty="0">
                <a:solidFill>
                  <a:schemeClr val="tx1"/>
                </a:solidFill>
                <a:latin typeface="Poppins"/>
                <a:cs typeface="Poppins"/>
              </a:rPr>
              <a:t>  </a:t>
            </a:r>
            <a:endParaRPr lang="fr-FR" altLang="fr-FR" sz="2000" dirty="0">
              <a:solidFill>
                <a:schemeClr val="tx1"/>
              </a:solidFill>
              <a:latin typeface="Poppins"/>
              <a:cs typeface="Poppin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368" y="1475581"/>
            <a:ext cx="4485218" cy="35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84641" y="339059"/>
            <a:ext cx="8821590" cy="865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/>
                <a:cs typeface="Poppins"/>
              </a:rPr>
              <a:t>Le compteur </a:t>
            </a:r>
            <a:r>
              <a:rPr lang="fr-FR" sz="5400" b="1" cap="none" spc="0" dirty="0" err="1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/>
                <a:cs typeface="Poppins"/>
              </a:rPr>
              <a:t>Linky</a:t>
            </a:r>
            <a:endParaRPr lang="fr-FR" sz="5400" b="1" cap="none" spc="0" dirty="0">
              <a:ln w="12700">
                <a:noFill/>
                <a:prstDash val="solid"/>
              </a:ln>
              <a:solidFill>
                <a:srgbClr val="5C8AFF"/>
              </a:solidFill>
              <a:latin typeface="Poppins"/>
              <a:cs typeface="Poppins"/>
            </a:endParaRPr>
          </a:p>
        </p:txBody>
      </p:sp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3A223657-AFB3-7C63-0D43-E87436533718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CFD282CA-A5CE-D17D-619F-401DA7E4C7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3478D1F7-B0DF-1844-E328-8634C14E2327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D57CBFF-01A6-E001-7609-3B6B86CFC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Image 6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DC65931E-7449-A0DE-DD2E-DE809E1284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BBFB2F0D-3E8D-22F1-8233-58E5AA28F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" y="5194018"/>
            <a:ext cx="9658558" cy="125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28625" indent="-314325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buClrTx/>
              <a:buFontTx/>
              <a:buNone/>
            </a:pPr>
            <a:endParaRPr lang="fr-FR" altLang="fr-FR" sz="2400" b="1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114300" indent="0">
              <a:lnSpc>
                <a:spcPct val="100000"/>
              </a:lnSpc>
              <a:spcBef>
                <a:spcPts val="575"/>
              </a:spcBef>
              <a:buClrTx/>
            </a:pPr>
            <a:r>
              <a:rPr lang="fr-FR" altLang="fr-FR" sz="1200" b="1" dirty="0">
                <a:solidFill>
                  <a:srgbClr val="5C8AFF"/>
                </a:solidFill>
                <a:latin typeface="Poppins"/>
                <a:cs typeface="Poppins"/>
              </a:rPr>
              <a:t>*Pour les anciens compteurs : </a:t>
            </a:r>
          </a:p>
          <a:p>
            <a:pPr>
              <a:lnSpc>
                <a:spcPct val="100000"/>
              </a:lnSpc>
              <a:spcBef>
                <a:spcPts val="575"/>
              </a:spcBef>
              <a:buClrTx/>
              <a:buFontTx/>
              <a:buNone/>
            </a:pPr>
            <a:r>
              <a:rPr lang="fr-FR" altLang="fr-FR" sz="1200" b="1" dirty="0">
                <a:solidFill>
                  <a:srgbClr val="5C8AFF"/>
                </a:solidFill>
                <a:latin typeface="Poppins"/>
                <a:cs typeface="Poppins"/>
              </a:rPr>
              <a:t>Je dois relever mes index minimum 1 fois/an</a:t>
            </a:r>
            <a:r>
              <a:rPr lang="fr-FR" altLang="fr-FR" sz="1600" dirty="0">
                <a:solidFill>
                  <a:srgbClr val="5C8AFF"/>
                </a:solidFill>
                <a:latin typeface="Poppins"/>
                <a:cs typeface="Poppins"/>
              </a:rPr>
              <a:t> </a:t>
            </a:r>
          </a:p>
          <a:p>
            <a:pPr>
              <a:lnSpc>
                <a:spcPct val="100000"/>
              </a:lnSpc>
              <a:spcBef>
                <a:spcPts val="1425"/>
              </a:spcBef>
              <a:buClrTx/>
              <a:buFontTx/>
              <a:buNone/>
            </a:pPr>
            <a:r>
              <a:rPr lang="fr-FR" sz="2000" dirty="0">
                <a:solidFill>
                  <a:schemeClr val="tx1"/>
                </a:solidFill>
                <a:latin typeface="Poppins"/>
                <a:cs typeface="Poppins"/>
              </a:rPr>
              <a:t>  </a:t>
            </a:r>
            <a:endParaRPr lang="fr-FR" altLang="fr-FR" sz="2000" dirty="0">
              <a:solidFill>
                <a:schemeClr val="tx1"/>
              </a:solidFill>
              <a:latin typeface="Poppins"/>
              <a:cs typeface="Poppin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976EA1-411C-333B-F2D8-813E52E5A066}"/>
              </a:ext>
            </a:extLst>
          </p:cNvPr>
          <p:cNvSpPr/>
          <p:nvPr/>
        </p:nvSpPr>
        <p:spPr>
          <a:xfrm>
            <a:off x="10296896" y="2956696"/>
            <a:ext cx="9289032" cy="29833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all" spc="0" dirty="0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/>
                <a:cs typeface="Poppins"/>
              </a:rPr>
              <a:t> Qu’est ce que le compteur </a:t>
            </a:r>
            <a:r>
              <a:rPr lang="fr-FR" sz="2800" b="1" cap="all" spc="0" dirty="0" err="1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/>
                <a:cs typeface="Poppins"/>
              </a:rPr>
              <a:t>linky</a:t>
            </a:r>
            <a:r>
              <a:rPr lang="fr-FR" sz="2800" b="1" cap="all" spc="0" dirty="0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/>
                <a:cs typeface="Poppins"/>
              </a:rPr>
              <a:t> ?</a:t>
            </a:r>
          </a:p>
          <a:p>
            <a:pPr algn="ctr"/>
            <a:endParaRPr lang="fr-FR" sz="4400" b="1" cap="all" spc="0" dirty="0">
              <a:ln w="12700">
                <a:noFill/>
                <a:prstDash val="solid"/>
              </a:ln>
              <a:solidFill>
                <a:srgbClr val="5C8AFF"/>
              </a:solidFill>
              <a:latin typeface="Poppins"/>
              <a:cs typeface="Poppins"/>
            </a:endParaRPr>
          </a:p>
          <a:p>
            <a:pPr algn="ctr"/>
            <a:r>
              <a:rPr lang="fr-FR" sz="2800" b="1" cap="all" dirty="0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/>
                <a:cs typeface="Poppins"/>
              </a:rPr>
              <a:t>Comment lire ma  facture   d’</a:t>
            </a:r>
            <a:r>
              <a:rPr lang="fr-FR" sz="2800" b="1" cap="all" dirty="0" err="1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/>
                <a:cs typeface="Poppins"/>
              </a:rPr>
              <a:t>electricite</a:t>
            </a:r>
            <a:r>
              <a:rPr lang="fr-FR" sz="2800" b="1" cap="all" dirty="0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/>
                <a:cs typeface="Poppins"/>
              </a:rPr>
              <a:t> ?</a:t>
            </a:r>
          </a:p>
          <a:p>
            <a:pPr algn="ctr">
              <a:buFont typeface="Arial" pitchFamily="34" charset="0"/>
              <a:buChar char="•"/>
            </a:pPr>
            <a:endParaRPr lang="fr-FR" sz="4800" b="1" cap="all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oppins"/>
              <a:cs typeface="Poppins"/>
            </a:endParaRPr>
          </a:p>
          <a:p>
            <a:pPr algn="ctr"/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oppins"/>
              <a:cs typeface="Poppin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C2140-184C-2AF4-E4DD-185638D5966C}"/>
              </a:ext>
            </a:extLst>
          </p:cNvPr>
          <p:cNvSpPr/>
          <p:nvPr/>
        </p:nvSpPr>
        <p:spPr>
          <a:xfrm>
            <a:off x="-8137152" y="5263705"/>
            <a:ext cx="8064896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5400" b="1" cap="all" dirty="0">
                <a:ln w="12700">
                  <a:noFill/>
                  <a:prstDash val="solid"/>
                </a:ln>
                <a:solidFill>
                  <a:srgbClr val="35EC91"/>
                </a:solidFill>
                <a:latin typeface="Poppins"/>
                <a:cs typeface="Poppins"/>
              </a:rPr>
              <a:t>On vous explique…</a:t>
            </a:r>
            <a:endParaRPr lang="fr-FR" sz="5400" b="1" dirty="0">
              <a:ln w="12700">
                <a:noFill/>
                <a:prstDash val="solid"/>
              </a:ln>
              <a:solidFill>
                <a:srgbClr val="35EC91"/>
              </a:solidFill>
              <a:latin typeface="Poppins"/>
              <a:cs typeface="Poppins"/>
            </a:endParaRPr>
          </a:p>
        </p:txBody>
      </p:sp>
      <p:pic>
        <p:nvPicPr>
          <p:cNvPr id="15" name="Image 14" descr="Une image contenant Graphique, cercle&#10;&#10;Description générée automatiquement">
            <a:extLst>
              <a:ext uri="{FF2B5EF4-FFF2-40B4-BE49-F238E27FC236}">
                <a16:creationId xmlns:a16="http://schemas.microsoft.com/office/drawing/2014/main" id="{5A6ECA90-4350-1CB0-59C1-2B6B549FA7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894" y="-7021363"/>
            <a:ext cx="1964660" cy="1964660"/>
          </a:xfrm>
          <a:prstGeom prst="rect">
            <a:avLst/>
          </a:prstGeom>
        </p:spPr>
      </p:pic>
      <p:pic>
        <p:nvPicPr>
          <p:cNvPr id="17" name="Image 16" descr="Une image contenant Graphique, cercle&#10;&#10;Description générée automatiquement">
            <a:extLst>
              <a:ext uri="{FF2B5EF4-FFF2-40B4-BE49-F238E27FC236}">
                <a16:creationId xmlns:a16="http://schemas.microsoft.com/office/drawing/2014/main" id="{726CCE3D-2722-956C-91AB-1CB9E0AC08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9469">
            <a:off x="12108574" y="-3210605"/>
            <a:ext cx="1964660" cy="1964660"/>
          </a:xfrm>
          <a:prstGeom prst="rect">
            <a:avLst/>
          </a:prstGeom>
        </p:spPr>
      </p:pic>
      <p:pic>
        <p:nvPicPr>
          <p:cNvPr id="18" name="Image 17" descr="Une image contenant Graphique, cercle&#10;&#10;Description générée automatiquement">
            <a:extLst>
              <a:ext uri="{FF2B5EF4-FFF2-40B4-BE49-F238E27FC236}">
                <a16:creationId xmlns:a16="http://schemas.microsoft.com/office/drawing/2014/main" id="{CD5D80C7-493B-F4E0-180E-939AA9F151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9100">
            <a:off x="-3885773" y="-3130024"/>
            <a:ext cx="1964660" cy="196466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>
            <a:extLst>
              <a:ext uri="{FF2B5EF4-FFF2-40B4-BE49-F238E27FC236}">
                <a16:creationId xmlns:a16="http://schemas.microsoft.com/office/drawing/2014/main" id="{C5303B63-7995-8BBE-8424-3A36DD3E2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97" y="876161"/>
            <a:ext cx="5167683" cy="66835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0032" y="229503"/>
            <a:ext cx="4592924" cy="7799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/>
                <a:cs typeface="Poppins"/>
              </a:rPr>
              <a:t>La facture EDF</a:t>
            </a:r>
            <a:endParaRPr lang="fr-FR" sz="4800" b="1" cap="none" spc="0" dirty="0">
              <a:ln w="12700">
                <a:noFill/>
                <a:prstDash val="solid"/>
              </a:ln>
              <a:solidFill>
                <a:srgbClr val="5C8AFF"/>
              </a:solidFill>
              <a:latin typeface="Poppins"/>
              <a:cs typeface="Poppin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488584" y="2195661"/>
            <a:ext cx="4082515" cy="149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solidFill>
                <a:schemeClr val="tx1"/>
              </a:solidFill>
              <a:latin typeface="Poppins"/>
              <a:cs typeface="Poppins"/>
            </a:endParaRPr>
          </a:p>
          <a:p>
            <a:endParaRPr lang="fr-FR" sz="2000" dirty="0">
              <a:solidFill>
                <a:schemeClr val="tx1"/>
              </a:solidFill>
              <a:latin typeface="Poppins"/>
              <a:cs typeface="Poppins"/>
            </a:endParaRPr>
          </a:p>
          <a:p>
            <a:endParaRPr lang="fr-FR" sz="2000" dirty="0">
              <a:solidFill>
                <a:schemeClr val="tx1"/>
              </a:solidFill>
              <a:latin typeface="Poppins"/>
              <a:cs typeface="Poppins"/>
            </a:endParaRPr>
          </a:p>
          <a:p>
            <a:endParaRPr lang="fr-FR" sz="2000" dirty="0">
              <a:solidFill>
                <a:schemeClr val="tx1"/>
              </a:solidFill>
              <a:latin typeface="Poppins"/>
              <a:cs typeface="Poppins"/>
            </a:endParaRPr>
          </a:p>
          <a:p>
            <a:endParaRPr lang="fr-FR" dirty="0">
              <a:solidFill>
                <a:schemeClr val="tx1"/>
              </a:solidFill>
              <a:latin typeface="Poppins"/>
              <a:cs typeface="Poppins"/>
            </a:endParaRPr>
          </a:p>
        </p:txBody>
      </p:sp>
      <p:sp>
        <p:nvSpPr>
          <p:cNvPr id="17" name="Organigramme : Connecteur 16">
            <a:extLst>
              <a:ext uri="{FF2B5EF4-FFF2-40B4-BE49-F238E27FC236}">
                <a16:creationId xmlns:a16="http://schemas.microsoft.com/office/drawing/2014/main" id="{0B2B0F51-8B27-14EE-9BBC-594FD2BDB7BE}"/>
              </a:ext>
            </a:extLst>
          </p:cNvPr>
          <p:cNvSpPr/>
          <p:nvPr/>
        </p:nvSpPr>
        <p:spPr>
          <a:xfrm>
            <a:off x="7842834" y="1804567"/>
            <a:ext cx="388189" cy="396814"/>
          </a:xfrm>
          <a:prstGeom prst="flowChartConnector">
            <a:avLst/>
          </a:prstGeom>
          <a:noFill/>
          <a:ln w="38100">
            <a:solidFill>
              <a:srgbClr val="35EC9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Organigramme : Connecteur 22">
            <a:extLst>
              <a:ext uri="{FF2B5EF4-FFF2-40B4-BE49-F238E27FC236}">
                <a16:creationId xmlns:a16="http://schemas.microsoft.com/office/drawing/2014/main" id="{A9FB113E-98D7-6F9E-BE02-83243C0516CB}"/>
              </a:ext>
            </a:extLst>
          </p:cNvPr>
          <p:cNvSpPr/>
          <p:nvPr/>
        </p:nvSpPr>
        <p:spPr>
          <a:xfrm>
            <a:off x="5679966" y="3672876"/>
            <a:ext cx="388189" cy="396814"/>
          </a:xfrm>
          <a:prstGeom prst="flowChartConnector">
            <a:avLst/>
          </a:prstGeom>
          <a:noFill/>
          <a:ln w="38100">
            <a:solidFill>
              <a:srgbClr val="35EC9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Organigramme : Connecteur 23">
            <a:extLst>
              <a:ext uri="{FF2B5EF4-FFF2-40B4-BE49-F238E27FC236}">
                <a16:creationId xmlns:a16="http://schemas.microsoft.com/office/drawing/2014/main" id="{4308C8D1-DCA0-4CA0-D0E0-2A80BDFE1514}"/>
              </a:ext>
            </a:extLst>
          </p:cNvPr>
          <p:cNvSpPr/>
          <p:nvPr/>
        </p:nvSpPr>
        <p:spPr>
          <a:xfrm>
            <a:off x="5751704" y="1522154"/>
            <a:ext cx="388189" cy="396814"/>
          </a:xfrm>
          <a:prstGeom prst="flowChartConnector">
            <a:avLst/>
          </a:prstGeom>
          <a:noFill/>
          <a:ln w="38100">
            <a:solidFill>
              <a:srgbClr val="35EC9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Organigramme : Connecteur 25">
            <a:extLst>
              <a:ext uri="{FF2B5EF4-FFF2-40B4-BE49-F238E27FC236}">
                <a16:creationId xmlns:a16="http://schemas.microsoft.com/office/drawing/2014/main" id="{861EBD01-8CF1-5C08-1358-2D2CC3616E9F}"/>
              </a:ext>
            </a:extLst>
          </p:cNvPr>
          <p:cNvSpPr/>
          <p:nvPr/>
        </p:nvSpPr>
        <p:spPr>
          <a:xfrm>
            <a:off x="7184972" y="5831956"/>
            <a:ext cx="388189" cy="396814"/>
          </a:xfrm>
          <a:prstGeom prst="flowChartConnector">
            <a:avLst/>
          </a:prstGeom>
          <a:noFill/>
          <a:ln w="38100">
            <a:solidFill>
              <a:srgbClr val="35EC9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Organigramme : Connecteur 27">
            <a:extLst>
              <a:ext uri="{FF2B5EF4-FFF2-40B4-BE49-F238E27FC236}">
                <a16:creationId xmlns:a16="http://schemas.microsoft.com/office/drawing/2014/main" id="{870046DF-BC9C-47F9-B8EE-4FA9C660F0D6}"/>
              </a:ext>
            </a:extLst>
          </p:cNvPr>
          <p:cNvSpPr/>
          <p:nvPr/>
        </p:nvSpPr>
        <p:spPr>
          <a:xfrm>
            <a:off x="7782005" y="4570568"/>
            <a:ext cx="388189" cy="396814"/>
          </a:xfrm>
          <a:prstGeom prst="flowChartConnector">
            <a:avLst/>
          </a:prstGeom>
          <a:noFill/>
          <a:ln w="38100">
            <a:solidFill>
              <a:srgbClr val="35EC9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" name="Organigramme : Connecteur 28">
            <a:extLst>
              <a:ext uri="{FF2B5EF4-FFF2-40B4-BE49-F238E27FC236}">
                <a16:creationId xmlns:a16="http://schemas.microsoft.com/office/drawing/2014/main" id="{9A8FA830-8227-1F0F-7FE7-A18C6251FB5D}"/>
              </a:ext>
            </a:extLst>
          </p:cNvPr>
          <p:cNvSpPr/>
          <p:nvPr/>
        </p:nvSpPr>
        <p:spPr>
          <a:xfrm>
            <a:off x="8850238" y="2744626"/>
            <a:ext cx="388189" cy="396814"/>
          </a:xfrm>
          <a:prstGeom prst="flowChartConnector">
            <a:avLst/>
          </a:prstGeom>
          <a:noFill/>
          <a:ln w="38100">
            <a:solidFill>
              <a:srgbClr val="35EC9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CA19D4D-8656-D885-4B99-AAC2D3CE68F9}"/>
              </a:ext>
            </a:extLst>
          </p:cNvPr>
          <p:cNvSpPr txBox="1"/>
          <p:nvPr/>
        </p:nvSpPr>
        <p:spPr>
          <a:xfrm>
            <a:off x="491546" y="2483226"/>
            <a:ext cx="1411371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  <a:r>
              <a:rPr lang="fr-FR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: Adresse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BA7ACC0-5974-4648-ACD5-43D9C95C97BB}"/>
              </a:ext>
            </a:extLst>
          </p:cNvPr>
          <p:cNvSpPr txBox="1"/>
          <p:nvPr/>
        </p:nvSpPr>
        <p:spPr>
          <a:xfrm>
            <a:off x="469842" y="2941265"/>
            <a:ext cx="3058302" cy="350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r>
              <a:rPr lang="fr-FR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: Montant de la facture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2CF65CB-3C9D-D840-732D-9A0C9A85BCD6}"/>
              </a:ext>
            </a:extLst>
          </p:cNvPr>
          <p:cNvSpPr txBox="1"/>
          <p:nvPr/>
        </p:nvSpPr>
        <p:spPr>
          <a:xfrm>
            <a:off x="454314" y="3396941"/>
            <a:ext cx="3361862" cy="350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  <a:r>
              <a:rPr lang="fr-FR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: Informations diverses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4C59A93-4DB5-79E4-C301-71B71A90BD29}"/>
              </a:ext>
            </a:extLst>
          </p:cNvPr>
          <p:cNvSpPr txBox="1"/>
          <p:nvPr/>
        </p:nvSpPr>
        <p:spPr>
          <a:xfrm>
            <a:off x="469842" y="3840017"/>
            <a:ext cx="3130310" cy="350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</a:t>
            </a:r>
            <a:r>
              <a:rPr lang="fr-FR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: Informations paiement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76400CA-AE1C-7A9D-3007-4840E7EDA530}"/>
              </a:ext>
            </a:extLst>
          </p:cNvPr>
          <p:cNvSpPr txBox="1"/>
          <p:nvPr/>
        </p:nvSpPr>
        <p:spPr>
          <a:xfrm>
            <a:off x="469842" y="4287572"/>
            <a:ext cx="2037736" cy="350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</a:t>
            </a:r>
            <a:r>
              <a:rPr lang="fr-FR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: Contact EDF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2E62EF5-D00D-ECC7-9916-FD3D9DF19C56}"/>
              </a:ext>
            </a:extLst>
          </p:cNvPr>
          <p:cNvSpPr txBox="1"/>
          <p:nvPr/>
        </p:nvSpPr>
        <p:spPr>
          <a:xfrm>
            <a:off x="469842" y="4725757"/>
            <a:ext cx="3058302" cy="350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</a:t>
            </a:r>
            <a:r>
              <a:rPr lang="fr-FR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: Informations contrat</a:t>
            </a:r>
          </a:p>
        </p:txBody>
      </p:sp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1B8EBDB3-7208-B701-2C75-5D8F2199B6C5}"/>
              </a:ext>
            </a:extLst>
          </p:cNvPr>
          <p:cNvSpPr/>
          <p:nvPr/>
        </p:nvSpPr>
        <p:spPr>
          <a:xfrm>
            <a:off x="-235514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15E3D32F-CDB6-C05A-6384-7831A2E557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-248" y="6588149"/>
            <a:ext cx="2088232" cy="576064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13BD0313-FA57-E6A6-A417-B1B26C8C9374}"/>
              </a:ext>
            </a:extLst>
          </p:cNvPr>
          <p:cNvSpPr/>
          <p:nvPr/>
        </p:nvSpPr>
        <p:spPr>
          <a:xfrm>
            <a:off x="-432296" y="6313878"/>
            <a:ext cx="4896544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4A8BF6E-F984-21E1-4ED0-15218FF60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766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Image 6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85B8293C-D9C0-1A39-26EA-21E0079013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02" y="6804173"/>
            <a:ext cx="151128" cy="174648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5F6FBE0B-CEB6-6B4C-B33E-58FABF988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82" y="-5244115"/>
            <a:ext cx="5029662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28625" indent="-314325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buClrTx/>
              <a:buFontTx/>
              <a:buNone/>
            </a:pPr>
            <a:endParaRPr lang="fr-FR" altLang="fr-FR" sz="2400" b="1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114300" indent="0">
              <a:lnSpc>
                <a:spcPct val="100000"/>
              </a:lnSpc>
              <a:spcBef>
                <a:spcPts val="1425"/>
              </a:spcBef>
              <a:buClrTx/>
            </a:pPr>
            <a:r>
              <a:rPr lang="fr-FR" altLang="fr-FR" sz="2400" b="1" dirty="0">
                <a:solidFill>
                  <a:srgbClr val="FE7BAB"/>
                </a:solidFill>
                <a:latin typeface="Poppins"/>
                <a:cs typeface="Poppins"/>
              </a:rPr>
              <a:t>Avec le compteur Linky :</a:t>
            </a:r>
          </a:p>
          <a:p>
            <a:pPr>
              <a:lnSpc>
                <a:spcPct val="100000"/>
              </a:lnSpc>
              <a:spcBef>
                <a:spcPts val="1425"/>
              </a:spcBef>
              <a:buClrTx/>
              <a:buFontTx/>
              <a:buNone/>
            </a:pPr>
            <a:r>
              <a:rPr lang="fr-FR" altLang="fr-FR" sz="2400" b="1" dirty="0">
                <a:solidFill>
                  <a:srgbClr val="FE7BAB"/>
                </a:solidFill>
                <a:latin typeface="Poppins"/>
                <a:cs typeface="Poppins"/>
              </a:rPr>
              <a:t>    Mes factures sont établies sur la base du relevé de ma consommation réelle. </a:t>
            </a:r>
          </a:p>
          <a:p>
            <a:pPr>
              <a:lnSpc>
                <a:spcPct val="100000"/>
              </a:lnSpc>
              <a:spcBef>
                <a:spcPts val="1425"/>
              </a:spcBef>
              <a:buClrTx/>
              <a:buFontTx/>
              <a:buNone/>
            </a:pPr>
            <a:r>
              <a:rPr lang="fr-FR" altLang="fr-FR" sz="2400" b="1" dirty="0">
                <a:solidFill>
                  <a:srgbClr val="FE7BAB"/>
                </a:solidFill>
                <a:latin typeface="Poppins"/>
                <a:cs typeface="Poppins"/>
              </a:rPr>
              <a:t>Les relèves sont automatiques et à distance.</a:t>
            </a:r>
          </a:p>
          <a:p>
            <a:pPr>
              <a:lnSpc>
                <a:spcPct val="100000"/>
              </a:lnSpc>
              <a:spcBef>
                <a:spcPts val="1425"/>
              </a:spcBef>
              <a:buClrTx/>
              <a:buFontTx/>
              <a:buNone/>
            </a:pPr>
            <a:r>
              <a:rPr lang="fr-FR" sz="2000" dirty="0">
                <a:solidFill>
                  <a:schemeClr val="tx1"/>
                </a:solidFill>
                <a:latin typeface="Poppins"/>
                <a:cs typeface="Poppins"/>
              </a:rPr>
              <a:t>  </a:t>
            </a:r>
            <a:endParaRPr lang="fr-FR" altLang="fr-FR" sz="2000" dirty="0">
              <a:solidFill>
                <a:schemeClr val="tx1"/>
              </a:solidFill>
              <a:latin typeface="Poppins"/>
              <a:cs typeface="Poppin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D6A739D-66D5-AB24-B0B3-678EBFCBC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368" y="-4876729"/>
            <a:ext cx="4485218" cy="35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031424-A166-45A2-D134-55A81236FE32}"/>
              </a:ext>
            </a:extLst>
          </p:cNvPr>
          <p:cNvSpPr/>
          <p:nvPr/>
        </p:nvSpPr>
        <p:spPr>
          <a:xfrm>
            <a:off x="884641" y="-6013251"/>
            <a:ext cx="8821590" cy="865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/>
                <a:cs typeface="Poppins"/>
              </a:rPr>
              <a:t>Le compteur </a:t>
            </a:r>
            <a:r>
              <a:rPr lang="fr-FR" sz="5400" b="1" cap="none" spc="0" dirty="0" err="1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/>
                <a:cs typeface="Poppins"/>
              </a:rPr>
              <a:t>Linky</a:t>
            </a:r>
            <a:endParaRPr lang="fr-FR" sz="5400" b="1" cap="none" spc="0" dirty="0">
              <a:ln w="12700">
                <a:noFill/>
                <a:prstDash val="solid"/>
              </a:ln>
              <a:solidFill>
                <a:srgbClr val="5C8AFF"/>
              </a:solidFill>
              <a:latin typeface="Poppins"/>
              <a:cs typeface="Poppins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71D29BBC-4AC0-C5B4-EC1E-AEBA38A9C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" y="-1158292"/>
            <a:ext cx="9658558" cy="125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28625" indent="-314325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buClrTx/>
              <a:buFontTx/>
              <a:buNone/>
            </a:pPr>
            <a:endParaRPr lang="fr-FR" altLang="fr-FR" sz="2400" b="1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114300" indent="0">
              <a:lnSpc>
                <a:spcPct val="100000"/>
              </a:lnSpc>
              <a:spcBef>
                <a:spcPts val="575"/>
              </a:spcBef>
              <a:buClrTx/>
            </a:pPr>
            <a:r>
              <a:rPr lang="fr-FR" altLang="fr-FR" sz="1200" b="1" dirty="0">
                <a:solidFill>
                  <a:srgbClr val="5C8AFF"/>
                </a:solidFill>
                <a:latin typeface="Poppins"/>
                <a:cs typeface="Poppins"/>
              </a:rPr>
              <a:t>*Pour les anciens compteurs : </a:t>
            </a:r>
          </a:p>
          <a:p>
            <a:pPr>
              <a:lnSpc>
                <a:spcPct val="100000"/>
              </a:lnSpc>
              <a:spcBef>
                <a:spcPts val="575"/>
              </a:spcBef>
              <a:buClrTx/>
              <a:buFontTx/>
              <a:buNone/>
            </a:pPr>
            <a:r>
              <a:rPr lang="fr-FR" altLang="fr-FR" sz="1200" b="1" dirty="0">
                <a:solidFill>
                  <a:srgbClr val="5C8AFF"/>
                </a:solidFill>
                <a:latin typeface="Poppins"/>
                <a:cs typeface="Poppins"/>
              </a:rPr>
              <a:t>Je dois relever mes index minimum 1 fois/an</a:t>
            </a:r>
            <a:r>
              <a:rPr lang="fr-FR" altLang="fr-FR" sz="1600" dirty="0">
                <a:solidFill>
                  <a:srgbClr val="5C8AFF"/>
                </a:solidFill>
                <a:latin typeface="Poppins"/>
                <a:cs typeface="Poppins"/>
              </a:rPr>
              <a:t> </a:t>
            </a:r>
          </a:p>
          <a:p>
            <a:pPr>
              <a:lnSpc>
                <a:spcPct val="100000"/>
              </a:lnSpc>
              <a:spcBef>
                <a:spcPts val="1425"/>
              </a:spcBef>
              <a:buClrTx/>
              <a:buFontTx/>
              <a:buNone/>
            </a:pPr>
            <a:r>
              <a:rPr lang="fr-FR" sz="2000" dirty="0">
                <a:solidFill>
                  <a:schemeClr val="tx1"/>
                </a:solidFill>
                <a:latin typeface="Poppins"/>
                <a:cs typeface="Poppins"/>
              </a:rPr>
              <a:t>  </a:t>
            </a:r>
            <a:endParaRPr lang="fr-FR" altLang="fr-FR" sz="2000" dirty="0">
              <a:solidFill>
                <a:schemeClr val="tx1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189585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0" grpId="0"/>
      <p:bldP spid="32" grpId="0"/>
      <p:bldP spid="33" grpId="0"/>
      <p:bldP spid="34" grpId="0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F7C8AAC7-17D4-D110-A55B-FE492EE49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833" y="-1"/>
            <a:ext cx="5490073" cy="7559675"/>
          </a:xfrm>
          <a:prstGeom prst="rect">
            <a:avLst/>
          </a:prstGeom>
        </p:spPr>
      </p:pic>
      <p:sp>
        <p:nvSpPr>
          <p:cNvPr id="31" name="Organigramme : Connecteur 30">
            <a:extLst>
              <a:ext uri="{FF2B5EF4-FFF2-40B4-BE49-F238E27FC236}">
                <a16:creationId xmlns:a16="http://schemas.microsoft.com/office/drawing/2014/main" id="{300D9236-1425-D52A-C662-F0C68915231C}"/>
              </a:ext>
            </a:extLst>
          </p:cNvPr>
          <p:cNvSpPr/>
          <p:nvPr/>
        </p:nvSpPr>
        <p:spPr>
          <a:xfrm>
            <a:off x="7444707" y="4597776"/>
            <a:ext cx="388189" cy="396814"/>
          </a:xfrm>
          <a:prstGeom prst="flowChartConnector">
            <a:avLst/>
          </a:prstGeom>
          <a:noFill/>
          <a:ln w="38100">
            <a:solidFill>
              <a:srgbClr val="FE7BA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4A94F3D-4D0B-7AD8-CE3F-976CA670F4E2}"/>
              </a:ext>
            </a:extLst>
          </p:cNvPr>
          <p:cNvSpPr txBox="1"/>
          <p:nvPr/>
        </p:nvSpPr>
        <p:spPr>
          <a:xfrm>
            <a:off x="273802" y="2342787"/>
            <a:ext cx="3739156" cy="350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</a:t>
            </a:r>
            <a:r>
              <a:rPr lang="fr-FR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: Explication consommation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0614181-328D-D329-41E1-93806C35F673}"/>
              </a:ext>
            </a:extLst>
          </p:cNvPr>
          <p:cNvSpPr txBox="1"/>
          <p:nvPr/>
        </p:nvSpPr>
        <p:spPr>
          <a:xfrm>
            <a:off x="273801" y="2807010"/>
            <a:ext cx="1515285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</a:t>
            </a:r>
            <a:r>
              <a:rPr lang="fr-FR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: TIP SEPA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A41F9478-3EDB-0664-449F-75FCD8E4CB77}"/>
              </a:ext>
            </a:extLst>
          </p:cNvPr>
          <p:cNvSpPr/>
          <p:nvPr/>
        </p:nvSpPr>
        <p:spPr>
          <a:xfrm>
            <a:off x="4023823" y="1163817"/>
            <a:ext cx="879894" cy="294660"/>
          </a:xfrm>
          <a:prstGeom prst="ellipse">
            <a:avLst/>
          </a:prstGeom>
          <a:noFill/>
          <a:ln w="38100">
            <a:solidFill>
              <a:srgbClr val="FE7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Organigramme : Connecteur 34">
            <a:extLst>
              <a:ext uri="{FF2B5EF4-FFF2-40B4-BE49-F238E27FC236}">
                <a16:creationId xmlns:a16="http://schemas.microsoft.com/office/drawing/2014/main" id="{99D909A2-6B8E-9960-3BD5-CFF5B6F8A84A}"/>
              </a:ext>
            </a:extLst>
          </p:cNvPr>
          <p:cNvSpPr/>
          <p:nvPr/>
        </p:nvSpPr>
        <p:spPr>
          <a:xfrm>
            <a:off x="5433024" y="965410"/>
            <a:ext cx="388189" cy="396814"/>
          </a:xfrm>
          <a:prstGeom prst="flowChartConnector">
            <a:avLst/>
          </a:prstGeom>
          <a:noFill/>
          <a:ln w="38100">
            <a:solidFill>
              <a:srgbClr val="FE7BA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5D9BA221-03F4-0C6E-0DC5-3B66E2C9A450}"/>
              </a:ext>
            </a:extLst>
          </p:cNvPr>
          <p:cNvSpPr txBox="1"/>
          <p:nvPr/>
        </p:nvSpPr>
        <p:spPr>
          <a:xfrm>
            <a:off x="273801" y="3270899"/>
            <a:ext cx="245139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</a:t>
            </a:r>
            <a:r>
              <a:rPr lang="fr-FR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: Heures creuses</a:t>
            </a:r>
          </a:p>
        </p:txBody>
      </p:sp>
      <p:sp>
        <p:nvSpPr>
          <p:cNvPr id="37" name="Organigramme : Connecteur 36">
            <a:extLst>
              <a:ext uri="{FF2B5EF4-FFF2-40B4-BE49-F238E27FC236}">
                <a16:creationId xmlns:a16="http://schemas.microsoft.com/office/drawing/2014/main" id="{0C6F8832-36C2-0E7A-CFD5-3343DA118ECA}"/>
              </a:ext>
            </a:extLst>
          </p:cNvPr>
          <p:cNvSpPr/>
          <p:nvPr/>
        </p:nvSpPr>
        <p:spPr>
          <a:xfrm>
            <a:off x="7150344" y="251445"/>
            <a:ext cx="388189" cy="396814"/>
          </a:xfrm>
          <a:prstGeom prst="flowChartConnector">
            <a:avLst/>
          </a:prstGeom>
          <a:noFill/>
          <a:ln w="38100">
            <a:solidFill>
              <a:srgbClr val="FE7BA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1747C7BD-7B82-B47C-EB09-73A0EC6FE82C}"/>
              </a:ext>
            </a:extLst>
          </p:cNvPr>
          <p:cNvSpPr/>
          <p:nvPr/>
        </p:nvSpPr>
        <p:spPr>
          <a:xfrm>
            <a:off x="-235514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4EE8BE0F-3CF0-C33E-6096-2BFF55896B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-248" y="6588149"/>
            <a:ext cx="2088232" cy="576064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4F4BBBC7-73DC-B9A4-B146-A44E508C4375}"/>
              </a:ext>
            </a:extLst>
          </p:cNvPr>
          <p:cNvSpPr/>
          <p:nvPr/>
        </p:nvSpPr>
        <p:spPr>
          <a:xfrm>
            <a:off x="-432296" y="6313878"/>
            <a:ext cx="4896544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174869C-84CD-BEA5-D348-19B80336A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766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Image 5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0AC41CE7-55A2-9879-9789-5EDA4EB1F9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02" y="6804173"/>
            <a:ext cx="151128" cy="17464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68DF9BA-6AD3-40D7-72F2-80FFC4AB86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97" y="-7166793"/>
            <a:ext cx="5167683" cy="66835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72671D-E8B5-F27C-7597-C79FA0E7EABF}"/>
              </a:ext>
            </a:extLst>
          </p:cNvPr>
          <p:cNvSpPr/>
          <p:nvPr/>
        </p:nvSpPr>
        <p:spPr>
          <a:xfrm>
            <a:off x="2520032" y="-7813451"/>
            <a:ext cx="4592924" cy="7799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/>
                <a:cs typeface="Poppins"/>
              </a:rPr>
              <a:t>La facture EDF</a:t>
            </a:r>
            <a:endParaRPr lang="fr-FR" sz="4800" b="1" cap="none" spc="0" dirty="0">
              <a:ln w="12700">
                <a:noFill/>
                <a:prstDash val="solid"/>
              </a:ln>
              <a:solidFill>
                <a:srgbClr val="5C8AFF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115502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 animBg="1"/>
      <p:bldP spid="35" grpId="0" animBg="1"/>
      <p:bldP spid="36" grpId="0"/>
      <p:bldP spid="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0FE6AE-CC97-28F6-6CC7-316B3678A067}"/>
              </a:ext>
            </a:extLst>
          </p:cNvPr>
          <p:cNvSpPr/>
          <p:nvPr/>
        </p:nvSpPr>
        <p:spPr>
          <a:xfrm>
            <a:off x="1594324" y="467469"/>
            <a:ext cx="6891975" cy="865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/>
                <a:cs typeface="Poppins"/>
              </a:rPr>
              <a:t>Les heures creuses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D63B053-A3C5-90DC-563D-D6B45720C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833" y="-8245499"/>
            <a:ext cx="5490073" cy="755967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8931EC0-394D-2B06-E387-D3F85AB58483}"/>
              </a:ext>
            </a:extLst>
          </p:cNvPr>
          <p:cNvSpPr txBox="1"/>
          <p:nvPr/>
        </p:nvSpPr>
        <p:spPr>
          <a:xfrm>
            <a:off x="273802" y="-5902711"/>
            <a:ext cx="3739156" cy="350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</a:t>
            </a:r>
            <a:r>
              <a:rPr lang="fr-FR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: Explication consommation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F73FDBF-4C5D-2E44-5784-C649926167AA}"/>
              </a:ext>
            </a:extLst>
          </p:cNvPr>
          <p:cNvSpPr txBox="1"/>
          <p:nvPr/>
        </p:nvSpPr>
        <p:spPr>
          <a:xfrm>
            <a:off x="273801" y="-5438488"/>
            <a:ext cx="1515285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</a:t>
            </a:r>
            <a:r>
              <a:rPr lang="fr-FR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: TIP SEPA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537BA7-C029-C2A0-45C2-31E2E0286EE0}"/>
              </a:ext>
            </a:extLst>
          </p:cNvPr>
          <p:cNvSpPr txBox="1"/>
          <p:nvPr/>
        </p:nvSpPr>
        <p:spPr>
          <a:xfrm>
            <a:off x="273801" y="-4974599"/>
            <a:ext cx="245139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</a:t>
            </a:r>
            <a:r>
              <a:rPr lang="fr-FR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: Heures creuses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65D8E63-BDD6-D9D9-7D5E-281533C9AC7C}"/>
              </a:ext>
            </a:extLst>
          </p:cNvPr>
          <p:cNvSpPr/>
          <p:nvPr/>
        </p:nvSpPr>
        <p:spPr>
          <a:xfrm>
            <a:off x="3054659" y="1763613"/>
            <a:ext cx="3971306" cy="1368152"/>
          </a:xfrm>
          <a:prstGeom prst="roundRect">
            <a:avLst/>
          </a:prstGeom>
          <a:noFill/>
          <a:ln w="5715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A3ED477-9529-599B-4B79-DDDF340FF683}"/>
              </a:ext>
            </a:extLst>
          </p:cNvPr>
          <p:cNvSpPr txBox="1"/>
          <p:nvPr/>
        </p:nvSpPr>
        <p:spPr>
          <a:xfrm>
            <a:off x="3177956" y="2050946"/>
            <a:ext cx="3739156" cy="865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Heures creuses de 23h à 00h</a:t>
            </a:r>
          </a:p>
          <a:p>
            <a:pPr algn="ctr"/>
            <a:r>
              <a:rPr lang="fr-FR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&amp;</a:t>
            </a:r>
          </a:p>
          <a:p>
            <a:pPr algn="ctr"/>
            <a:r>
              <a:rPr lang="fr-FR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Heures creuses de 00h à 07h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FD595B8-71FB-7479-12F7-DE085CA5D1D0}"/>
              </a:ext>
            </a:extLst>
          </p:cNvPr>
          <p:cNvSpPr/>
          <p:nvPr/>
        </p:nvSpPr>
        <p:spPr>
          <a:xfrm>
            <a:off x="3054659" y="3909339"/>
            <a:ext cx="3971306" cy="1880782"/>
          </a:xfrm>
          <a:prstGeom prst="roundRect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D25BB45-FCC0-9CDA-3E67-4F1D7D958935}"/>
              </a:ext>
            </a:extLst>
          </p:cNvPr>
          <p:cNvSpPr txBox="1"/>
          <p:nvPr/>
        </p:nvSpPr>
        <p:spPr>
          <a:xfrm>
            <a:off x="3177956" y="4196672"/>
            <a:ext cx="3739156" cy="1380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Heures creuses de 00h à 06h</a:t>
            </a:r>
          </a:p>
          <a:p>
            <a:pPr algn="ctr"/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&amp;</a:t>
            </a:r>
          </a:p>
          <a:p>
            <a:pPr algn="ctr"/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Heures creuses de 12h à 13h</a:t>
            </a:r>
          </a:p>
          <a:p>
            <a:pPr algn="ctr"/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&amp;</a:t>
            </a:r>
          </a:p>
          <a:p>
            <a:pPr algn="ctr"/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Heures creuses de 23h à 00h</a:t>
            </a:r>
          </a:p>
        </p:txBody>
      </p:sp>
      <p:sp>
        <p:nvSpPr>
          <p:cNvPr id="13" name="Flèche : pentagone 12">
            <a:extLst>
              <a:ext uri="{FF2B5EF4-FFF2-40B4-BE49-F238E27FC236}">
                <a16:creationId xmlns:a16="http://schemas.microsoft.com/office/drawing/2014/main" id="{C2886745-ECCE-7C17-3FAA-F029457BA5E6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368939AA-8729-948D-F1F6-2C297C36E7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15" name="Flèche : pentagone 14">
            <a:extLst>
              <a:ext uri="{FF2B5EF4-FFF2-40B4-BE49-F238E27FC236}">
                <a16:creationId xmlns:a16="http://schemas.microsoft.com/office/drawing/2014/main" id="{095B772E-D789-332B-1D74-21327E61A3B1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2B554A8F-7391-2786-D444-164741E38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Image 16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9441583D-0C64-C08B-314E-B5D6913319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35EAF24B-08DA-762A-D24E-49268479E74B}"/>
              </a:ext>
            </a:extLst>
          </p:cNvPr>
          <p:cNvSpPr txBox="1"/>
          <p:nvPr/>
        </p:nvSpPr>
        <p:spPr>
          <a:xfrm>
            <a:off x="3232383" y="3229279"/>
            <a:ext cx="3739156" cy="608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506045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8D4C27C4-2F56-3604-3288-1E6F1D00B31C}"/>
              </a:ext>
            </a:extLst>
          </p:cNvPr>
          <p:cNvSpPr/>
          <p:nvPr/>
        </p:nvSpPr>
        <p:spPr>
          <a:xfrm>
            <a:off x="108978" y="2903854"/>
            <a:ext cx="3008238" cy="28316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1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525BCB6A-D7D6-A76A-1677-39FA530AB7AC}"/>
              </a:ext>
            </a:extLst>
          </p:cNvPr>
          <p:cNvSpPr/>
          <p:nvPr/>
        </p:nvSpPr>
        <p:spPr>
          <a:xfrm>
            <a:off x="6850568" y="3069394"/>
            <a:ext cx="3008238" cy="283160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12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CD863BE5-1671-DF3D-A6B3-57679CCA0738}"/>
              </a:ext>
            </a:extLst>
          </p:cNvPr>
          <p:cNvSpPr/>
          <p:nvPr/>
        </p:nvSpPr>
        <p:spPr>
          <a:xfrm>
            <a:off x="3400226" y="1958849"/>
            <a:ext cx="3008238" cy="2831605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13000">
                <a:srgbClr val="C00000">
                  <a:tint val="44500"/>
                  <a:satMod val="160000"/>
                </a:srgbClr>
              </a:gs>
              <a:gs pos="24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1884EC34-2F7C-CB76-2D43-A318DF6165C0}"/>
              </a:ext>
            </a:extLst>
          </p:cNvPr>
          <p:cNvSpPr/>
          <p:nvPr/>
        </p:nvSpPr>
        <p:spPr>
          <a:xfrm>
            <a:off x="5038180" y="5120762"/>
            <a:ext cx="1586308" cy="1848763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17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11820" y="462837"/>
            <a:ext cx="8856984" cy="116570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lumMod val="60000"/>
                <a:lumOff val="40000"/>
                <a:alpha val="60000"/>
              </a:schemeClr>
            </a:glow>
            <a:softEdge rad="63500"/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500" b="1" dirty="0">
                <a:solidFill>
                  <a:srgbClr val="FF7BAC"/>
                </a:solidFill>
                <a:latin typeface="+mn-lt"/>
                <a:ea typeface="Microsoft YaHei"/>
                <a:cs typeface="Arial"/>
              </a:rPr>
              <a:t> </a:t>
            </a:r>
            <a:r>
              <a:rPr lang="fr-FR" sz="2500" b="1" dirty="0">
                <a:solidFill>
                  <a:srgbClr val="5C8AFF"/>
                </a:solidFill>
                <a:latin typeface="Poppins" panose="00000500000000000000" pitchFamily="2" charset="0"/>
                <a:ea typeface="Microsoft YaHei"/>
                <a:cs typeface="Poppins" panose="00000500000000000000" pitchFamily="2" charset="0"/>
              </a:rPr>
              <a:t>D’APRES VOUS QUEL EST L’APPAREIL </a:t>
            </a:r>
            <a:endParaRPr lang="fr-FR" sz="25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fr-FR" sz="25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500" b="1" dirty="0">
                <a:solidFill>
                  <a:srgbClr val="5C8AFF"/>
                </a:solidFill>
                <a:latin typeface="Poppins" panose="00000500000000000000" pitchFamily="2" charset="0"/>
                <a:ea typeface="Microsoft YaHei"/>
                <a:cs typeface="Poppins" panose="00000500000000000000" pitchFamily="2" charset="0"/>
              </a:rPr>
              <a:t>QUI CONSOMME LE PLUS DANS VOTRE FOYER ?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604618" y="2108570"/>
            <a:ext cx="2731838" cy="350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CHAUFFAGE</a:t>
            </a:r>
            <a:r>
              <a:rPr lang="fr-FR" b="1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600" b="1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ELECTRIQUE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374970" y="6525736"/>
            <a:ext cx="1235448" cy="321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LUMIERE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165452" y="5340089"/>
            <a:ext cx="2483372" cy="321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CUMULUS ELECTRIQUE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47824" y="5038595"/>
            <a:ext cx="2125903" cy="321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ELECTROMENAGER </a:t>
            </a:r>
          </a:p>
        </p:txBody>
      </p:sp>
      <p:pic>
        <p:nvPicPr>
          <p:cNvPr id="24" name="Image 23" descr="Une image contenant capture d’écran, symbole, Graphique, logo&#10;&#10;Description générée automatiquement">
            <a:extLst>
              <a:ext uri="{FF2B5EF4-FFF2-40B4-BE49-F238E27FC236}">
                <a16:creationId xmlns:a16="http://schemas.microsoft.com/office/drawing/2014/main" id="{DC62AF09-2536-991F-B608-BA67FF937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494" y="2696746"/>
            <a:ext cx="1786610" cy="1786610"/>
          </a:xfrm>
          <a:prstGeom prst="rect">
            <a:avLst/>
          </a:prstGeom>
        </p:spPr>
      </p:pic>
      <p:pic>
        <p:nvPicPr>
          <p:cNvPr id="29" name="Image 28" descr="Une image contenant clipart, Graphique, conception&#10;&#10;Description générée automatiquement">
            <a:extLst>
              <a:ext uri="{FF2B5EF4-FFF2-40B4-BE49-F238E27FC236}">
                <a16:creationId xmlns:a16="http://schemas.microsoft.com/office/drawing/2014/main" id="{144F7628-6BBB-8F80-2CF7-6C0A00DBA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7" y="3373932"/>
            <a:ext cx="1544237" cy="1544237"/>
          </a:xfrm>
          <a:prstGeom prst="rect">
            <a:avLst/>
          </a:prstGeom>
        </p:spPr>
      </p:pic>
      <p:pic>
        <p:nvPicPr>
          <p:cNvPr id="31" name="Image 30" descr="Une image contenant clipart, Graphique, dessin humoristique, conception&#10;&#10;Description générée automatiquement">
            <a:extLst>
              <a:ext uri="{FF2B5EF4-FFF2-40B4-BE49-F238E27FC236}">
                <a16:creationId xmlns:a16="http://schemas.microsoft.com/office/drawing/2014/main" id="{0F6752F1-B2F8-7D5B-D472-67DBA5046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6" y="3201031"/>
            <a:ext cx="2007422" cy="2007422"/>
          </a:xfrm>
          <a:prstGeom prst="rect">
            <a:avLst/>
          </a:prstGeom>
        </p:spPr>
      </p:pic>
      <p:pic>
        <p:nvPicPr>
          <p:cNvPr id="33" name="Image 32" descr="Une image contenant symbole, Graphique, silhouette, créativité&#10;&#10;Description générée automatiquement">
            <a:extLst>
              <a:ext uri="{FF2B5EF4-FFF2-40B4-BE49-F238E27FC236}">
                <a16:creationId xmlns:a16="http://schemas.microsoft.com/office/drawing/2014/main" id="{92D41CAD-6CD5-C985-F8F7-18DC3B0728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361" y="5290288"/>
            <a:ext cx="1235448" cy="1235448"/>
          </a:xfrm>
          <a:prstGeom prst="rect">
            <a:avLst/>
          </a:prstGeom>
        </p:spPr>
      </p:pic>
      <p:pic>
        <p:nvPicPr>
          <p:cNvPr id="34" name="Image 33" descr="Une image contenant Graphique, clipart, graphisme, symbole&#10;&#10;Description générée automatiquement">
            <a:extLst>
              <a:ext uri="{FF2B5EF4-FFF2-40B4-BE49-F238E27FC236}">
                <a16:creationId xmlns:a16="http://schemas.microsoft.com/office/drawing/2014/main" id="{D5C1E8D6-A9B4-0708-F295-B3B60EA88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680" y="2887952"/>
            <a:ext cx="2794130" cy="2794130"/>
          </a:xfrm>
          <a:prstGeom prst="rect">
            <a:avLst/>
          </a:prstGeom>
        </p:spPr>
      </p:pic>
      <p:pic>
        <p:nvPicPr>
          <p:cNvPr id="35" name="Image 34" descr="Une image contenant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8F8DDAD0-96A9-5DD5-ED2B-0576EF01FB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826" y="3061190"/>
            <a:ext cx="2600462" cy="2600462"/>
          </a:xfrm>
          <a:prstGeom prst="rect">
            <a:avLst/>
          </a:prstGeom>
        </p:spPr>
      </p:pic>
      <p:sp>
        <p:nvSpPr>
          <p:cNvPr id="36" name="Flèche : pentagone 35">
            <a:extLst>
              <a:ext uri="{FF2B5EF4-FFF2-40B4-BE49-F238E27FC236}">
                <a16:creationId xmlns:a16="http://schemas.microsoft.com/office/drawing/2014/main" id="{1EA5D13B-860A-3817-DC73-18732843925C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76EAFD55-12AF-D599-8061-817AC2524FF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38" name="Flèche : pentagone 37">
            <a:extLst>
              <a:ext uri="{FF2B5EF4-FFF2-40B4-BE49-F238E27FC236}">
                <a16:creationId xmlns:a16="http://schemas.microsoft.com/office/drawing/2014/main" id="{86B480E8-9D1E-39CC-1F45-9483CCD667FC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Picture 3">
            <a:extLst>
              <a:ext uri="{FF2B5EF4-FFF2-40B4-BE49-F238E27FC236}">
                <a16:creationId xmlns:a16="http://schemas.microsoft.com/office/drawing/2014/main" id="{712E8C12-4C55-06D0-646A-7CF1ACBD0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Image 39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0DB75031-6789-C5D6-FFF8-733FFD8AD7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06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85892" y="251445"/>
            <a:ext cx="6625532" cy="865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/>
                <a:cs typeface="Poppins"/>
              </a:rPr>
              <a:t>Le chèque énergie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784" y="4571925"/>
            <a:ext cx="9361040" cy="174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Une image contenant capture d’écran, Police, texte, Graphique&#10;&#10;Description générée automatiquement">
            <a:extLst>
              <a:ext uri="{FF2B5EF4-FFF2-40B4-BE49-F238E27FC236}">
                <a16:creationId xmlns:a16="http://schemas.microsoft.com/office/drawing/2014/main" id="{02A387D2-49D5-E8A9-332C-4F501CD7A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249" y="682865"/>
            <a:ext cx="4526971" cy="45269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5A80C4-EBE8-50AC-138C-23B726F2EFDD}"/>
              </a:ext>
            </a:extLst>
          </p:cNvPr>
          <p:cNvSpPr/>
          <p:nvPr/>
        </p:nvSpPr>
        <p:spPr>
          <a:xfrm>
            <a:off x="5400352" y="2979439"/>
            <a:ext cx="1470104" cy="763418"/>
          </a:xfrm>
          <a:prstGeom prst="rect">
            <a:avLst/>
          </a:prstGeom>
          <a:solidFill>
            <a:srgbClr val="DFF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A75E9C24-1384-5FBE-07F6-20300677E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970" y="2925939"/>
            <a:ext cx="1442632" cy="8169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BCCAEF-2613-CC04-4850-9C3B7D173F0D}"/>
              </a:ext>
            </a:extLst>
          </p:cNvPr>
          <p:cNvSpPr/>
          <p:nvPr/>
        </p:nvSpPr>
        <p:spPr>
          <a:xfrm>
            <a:off x="6870456" y="3073616"/>
            <a:ext cx="176382" cy="368350"/>
          </a:xfrm>
          <a:prstGeom prst="rect">
            <a:avLst/>
          </a:prstGeom>
          <a:solidFill>
            <a:srgbClr val="C8EF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pentagone 12">
            <a:extLst>
              <a:ext uri="{FF2B5EF4-FFF2-40B4-BE49-F238E27FC236}">
                <a16:creationId xmlns:a16="http://schemas.microsoft.com/office/drawing/2014/main" id="{8DCA9AAB-AF6B-F651-4F45-581704F525E5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1547F3CC-0936-6EE5-E991-CCEF3ADCB7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15" name="Flèche : pentagone 14">
            <a:extLst>
              <a:ext uri="{FF2B5EF4-FFF2-40B4-BE49-F238E27FC236}">
                <a16:creationId xmlns:a16="http://schemas.microsoft.com/office/drawing/2014/main" id="{23F13E9C-6A57-E0C0-858C-0A779409E277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56484C92-FC1F-2B7D-07AA-DDA05BFF2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Image 16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4AA881B1-D054-CBD9-B2FB-CE70B02FC9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54C0E9A-C92C-3515-097B-3EC07405B4D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t="3726" r="4604" b="10628"/>
          <a:stretch/>
        </p:blipFill>
        <p:spPr>
          <a:xfrm rot="194000">
            <a:off x="-9397203" y="876833"/>
            <a:ext cx="8661340" cy="40776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A7991F-C2C5-0A0E-F33C-DFEDC35BBF2A}"/>
              </a:ext>
            </a:extLst>
          </p:cNvPr>
          <p:cNvSpPr/>
          <p:nvPr/>
        </p:nvSpPr>
        <p:spPr>
          <a:xfrm>
            <a:off x="1594324" y="-5509195"/>
            <a:ext cx="6891975" cy="865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/>
                <a:cs typeface="Poppins"/>
              </a:rPr>
              <a:t>Les heures creuses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42C38A7-17C3-FF74-FE23-0F07CB39DCEC}"/>
              </a:ext>
            </a:extLst>
          </p:cNvPr>
          <p:cNvSpPr/>
          <p:nvPr/>
        </p:nvSpPr>
        <p:spPr>
          <a:xfrm>
            <a:off x="3054659" y="-4213051"/>
            <a:ext cx="3971306" cy="1368152"/>
          </a:xfrm>
          <a:prstGeom prst="roundRect">
            <a:avLst/>
          </a:prstGeom>
          <a:noFill/>
          <a:ln w="5715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460F75A-C299-8C18-3A16-A299AD9184DB}"/>
              </a:ext>
            </a:extLst>
          </p:cNvPr>
          <p:cNvSpPr txBox="1"/>
          <p:nvPr/>
        </p:nvSpPr>
        <p:spPr>
          <a:xfrm>
            <a:off x="3177956" y="-3925718"/>
            <a:ext cx="3739156" cy="865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Heures creuses de 23h à 00h</a:t>
            </a:r>
          </a:p>
          <a:p>
            <a:pPr algn="ctr"/>
            <a:r>
              <a:rPr lang="fr-FR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&amp;</a:t>
            </a:r>
          </a:p>
          <a:p>
            <a:pPr algn="ctr"/>
            <a:r>
              <a:rPr lang="fr-FR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Heures creuses de 00h à 07h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E7E7146-288C-533C-7C2D-2CC5A894CE83}"/>
              </a:ext>
            </a:extLst>
          </p:cNvPr>
          <p:cNvSpPr/>
          <p:nvPr/>
        </p:nvSpPr>
        <p:spPr>
          <a:xfrm>
            <a:off x="3054659" y="-2067325"/>
            <a:ext cx="3971306" cy="1880782"/>
          </a:xfrm>
          <a:prstGeom prst="roundRect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E0E5695-D1FB-40D1-7B0A-68CEC6182C92}"/>
              </a:ext>
            </a:extLst>
          </p:cNvPr>
          <p:cNvSpPr txBox="1"/>
          <p:nvPr/>
        </p:nvSpPr>
        <p:spPr>
          <a:xfrm>
            <a:off x="3177956" y="-1779992"/>
            <a:ext cx="3739156" cy="1380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Heures creuses de 00h à 06h</a:t>
            </a:r>
          </a:p>
          <a:p>
            <a:pPr algn="ctr"/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&amp;</a:t>
            </a:r>
          </a:p>
          <a:p>
            <a:pPr algn="ctr"/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Heures creuses de 12h à 13h</a:t>
            </a:r>
          </a:p>
          <a:p>
            <a:pPr algn="ctr"/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&amp;</a:t>
            </a:r>
          </a:p>
          <a:p>
            <a:pPr algn="ctr"/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Heures creuses de 23h à 00h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2070511-7AD0-6305-1102-6F30FDB4FCFD}"/>
              </a:ext>
            </a:extLst>
          </p:cNvPr>
          <p:cNvSpPr txBox="1"/>
          <p:nvPr/>
        </p:nvSpPr>
        <p:spPr>
          <a:xfrm>
            <a:off x="3232383" y="-2747385"/>
            <a:ext cx="3739156" cy="608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C4B5CC1C-F084-67E0-ECB1-23D693D4A5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t="3726" r="4604" b="10628"/>
          <a:stretch/>
        </p:blipFill>
        <p:spPr>
          <a:xfrm rot="194000">
            <a:off x="852738" y="876833"/>
            <a:ext cx="8661340" cy="4077647"/>
          </a:xfrm>
          <a:prstGeom prst="rect">
            <a:avLst/>
          </a:prstGeom>
        </p:spPr>
      </p:pic>
      <p:sp>
        <p:nvSpPr>
          <p:cNvPr id="16" name="Organigramme : Connecteur 15">
            <a:extLst>
              <a:ext uri="{FF2B5EF4-FFF2-40B4-BE49-F238E27FC236}">
                <a16:creationId xmlns:a16="http://schemas.microsoft.com/office/drawing/2014/main" id="{BCFE206A-0198-798D-A15B-BFA653303AB6}"/>
              </a:ext>
            </a:extLst>
          </p:cNvPr>
          <p:cNvSpPr/>
          <p:nvPr/>
        </p:nvSpPr>
        <p:spPr>
          <a:xfrm>
            <a:off x="5120565" y="2543206"/>
            <a:ext cx="491706" cy="483080"/>
          </a:xfrm>
          <a:prstGeom prst="flowChartConnector">
            <a:avLst/>
          </a:prstGeom>
          <a:noFill/>
          <a:ln w="38100">
            <a:solidFill>
              <a:srgbClr val="5C8A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Organigramme : Connecteur 16">
            <a:extLst>
              <a:ext uri="{FF2B5EF4-FFF2-40B4-BE49-F238E27FC236}">
                <a16:creationId xmlns:a16="http://schemas.microsoft.com/office/drawing/2014/main" id="{6BCFF119-2B6E-AACC-8CC9-3458CDF852BF}"/>
              </a:ext>
            </a:extLst>
          </p:cNvPr>
          <p:cNvSpPr/>
          <p:nvPr/>
        </p:nvSpPr>
        <p:spPr>
          <a:xfrm>
            <a:off x="7284234" y="2004523"/>
            <a:ext cx="491706" cy="483080"/>
          </a:xfrm>
          <a:prstGeom prst="flowChartConnector">
            <a:avLst/>
          </a:prstGeom>
          <a:noFill/>
          <a:ln w="38100">
            <a:solidFill>
              <a:srgbClr val="5C8A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18C5505-AD09-E44E-F24D-C3CD27B76232}"/>
              </a:ext>
            </a:extLst>
          </p:cNvPr>
          <p:cNvSpPr txBox="1"/>
          <p:nvPr/>
        </p:nvSpPr>
        <p:spPr>
          <a:xfrm>
            <a:off x="622031" y="5075981"/>
            <a:ext cx="2423093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 : </a:t>
            </a:r>
            <a:r>
              <a:rPr lang="fr-FR" sz="2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Bénéficiaire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1D837C4-8C74-0CB1-0FF0-7B7507AB6EAF}"/>
              </a:ext>
            </a:extLst>
          </p:cNvPr>
          <p:cNvSpPr txBox="1"/>
          <p:nvPr/>
        </p:nvSpPr>
        <p:spPr>
          <a:xfrm>
            <a:off x="622031" y="5508029"/>
            <a:ext cx="2423093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 : </a:t>
            </a:r>
            <a:r>
              <a:rPr lang="fr-FR" sz="2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Montant</a:t>
            </a:r>
          </a:p>
        </p:txBody>
      </p:sp>
      <p:sp>
        <p:nvSpPr>
          <p:cNvPr id="20" name="Organigramme : Connecteur 19">
            <a:extLst>
              <a:ext uri="{FF2B5EF4-FFF2-40B4-BE49-F238E27FC236}">
                <a16:creationId xmlns:a16="http://schemas.microsoft.com/office/drawing/2014/main" id="{9E27CD5A-AF6D-2DBD-00CC-2081155DFFED}"/>
              </a:ext>
            </a:extLst>
          </p:cNvPr>
          <p:cNvSpPr/>
          <p:nvPr/>
        </p:nvSpPr>
        <p:spPr>
          <a:xfrm>
            <a:off x="2808064" y="3331570"/>
            <a:ext cx="491706" cy="483080"/>
          </a:xfrm>
          <a:prstGeom prst="flowChartConnector">
            <a:avLst/>
          </a:prstGeom>
          <a:noFill/>
          <a:ln w="38100">
            <a:solidFill>
              <a:srgbClr val="5C8A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ADE4A5C-4016-202E-D60A-9C4AD6E4502B}"/>
              </a:ext>
            </a:extLst>
          </p:cNvPr>
          <p:cNvSpPr txBox="1"/>
          <p:nvPr/>
        </p:nvSpPr>
        <p:spPr>
          <a:xfrm>
            <a:off x="3096096" y="5075981"/>
            <a:ext cx="5678908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 : </a:t>
            </a:r>
            <a:r>
              <a:rPr lang="fr-FR" sz="2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Date de validité et n° de chèque</a:t>
            </a:r>
          </a:p>
        </p:txBody>
      </p:sp>
      <p:sp>
        <p:nvSpPr>
          <p:cNvPr id="22" name="Organigramme : Connecteur 21">
            <a:extLst>
              <a:ext uri="{FF2B5EF4-FFF2-40B4-BE49-F238E27FC236}">
                <a16:creationId xmlns:a16="http://schemas.microsoft.com/office/drawing/2014/main" id="{DDAF3EB7-2AC8-EDB1-4E4B-67022B9CA298}"/>
              </a:ext>
            </a:extLst>
          </p:cNvPr>
          <p:cNvSpPr/>
          <p:nvPr/>
        </p:nvSpPr>
        <p:spPr>
          <a:xfrm>
            <a:off x="8724032" y="3015432"/>
            <a:ext cx="491706" cy="483080"/>
          </a:xfrm>
          <a:prstGeom prst="flowChartConnector">
            <a:avLst/>
          </a:prstGeom>
          <a:noFill/>
          <a:ln w="38100">
            <a:solidFill>
              <a:srgbClr val="FE7BA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B1217F2-7149-09EC-8716-D0B940CF8184}"/>
              </a:ext>
            </a:extLst>
          </p:cNvPr>
          <p:cNvSpPr txBox="1"/>
          <p:nvPr/>
        </p:nvSpPr>
        <p:spPr>
          <a:xfrm>
            <a:off x="3045124" y="5520801"/>
            <a:ext cx="7073661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 : </a:t>
            </a:r>
            <a:r>
              <a:rPr lang="fr-FR" sz="2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Code à gratter seulement si utilisation sur internet</a:t>
            </a:r>
          </a:p>
        </p:txBody>
      </p:sp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B441AFBD-4DB7-4753-AC6B-AA8E51F31A9C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B1F8201E-2A5A-3892-D40A-3E79C328D2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2242DB4D-60BC-FC97-8121-9FD52DBF6724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0612731-4A95-A65B-509E-E153C5437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Image 5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0AC1ABDB-AC41-E795-8BF9-0A68C4CB81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0A8559-32B7-5E5F-7C0E-D576A70F8B3C}"/>
              </a:ext>
            </a:extLst>
          </p:cNvPr>
          <p:cNvSpPr/>
          <p:nvPr/>
        </p:nvSpPr>
        <p:spPr>
          <a:xfrm>
            <a:off x="1685892" y="251445"/>
            <a:ext cx="6625532" cy="865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/>
                <a:cs typeface="Poppins"/>
              </a:rPr>
              <a:t>Le chèque énergie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92EFEA2C-8073-812F-9821-9572935DD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56936" y="4571925"/>
            <a:ext cx="9361040" cy="174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Une image contenant capture d’écran, Police, texte, Graphique&#10;&#10;Description générée automatiquement">
            <a:extLst>
              <a:ext uri="{FF2B5EF4-FFF2-40B4-BE49-F238E27FC236}">
                <a16:creationId xmlns:a16="http://schemas.microsoft.com/office/drawing/2014/main" id="{768D8CA2-14D5-1690-909A-EA775CC3AC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401" y="682865"/>
            <a:ext cx="4526971" cy="452697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DF929A-69D5-23F7-984D-C240715F6DFE}"/>
              </a:ext>
            </a:extLst>
          </p:cNvPr>
          <p:cNvSpPr/>
          <p:nvPr/>
        </p:nvSpPr>
        <p:spPr>
          <a:xfrm>
            <a:off x="15769504" y="2979439"/>
            <a:ext cx="1470104" cy="763418"/>
          </a:xfrm>
          <a:prstGeom prst="rect">
            <a:avLst/>
          </a:prstGeom>
          <a:solidFill>
            <a:srgbClr val="DFF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FEB49253-3FCE-A36F-D454-6727F90283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122" y="2925939"/>
            <a:ext cx="1442632" cy="8169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42C1682-1DA1-D808-9E43-BA4A93C796E1}"/>
              </a:ext>
            </a:extLst>
          </p:cNvPr>
          <p:cNvSpPr/>
          <p:nvPr/>
        </p:nvSpPr>
        <p:spPr>
          <a:xfrm>
            <a:off x="17239608" y="3073616"/>
            <a:ext cx="176382" cy="368350"/>
          </a:xfrm>
          <a:prstGeom prst="rect">
            <a:avLst/>
          </a:prstGeom>
          <a:solidFill>
            <a:srgbClr val="C8EF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4428" y="323453"/>
            <a:ext cx="5628464" cy="7799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2700">
                  <a:noFill/>
                  <a:prstDash val="solid"/>
                </a:ln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Économiser l</a:t>
            </a:r>
            <a:r>
              <a:rPr lang="fr-FR" sz="4800" b="1" cap="none" spc="0" dirty="0">
                <a:ln w="12700">
                  <a:noFill/>
                  <a:prstDash val="solid"/>
                </a:ln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’eau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91840" y="1100523"/>
            <a:ext cx="8208912" cy="1924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5C8AFF"/>
                </a:solidFill>
                <a:latin typeface="+mn-lt"/>
              </a:rPr>
              <a:t>Comment économiser l’eau afin de faire baisser les factures d’eau</a:t>
            </a:r>
            <a:endParaRPr lang="fr-FR" sz="3200" dirty="0">
              <a:solidFill>
                <a:srgbClr val="5C8AFF"/>
              </a:solidFill>
            </a:endParaRPr>
          </a:p>
          <a:p>
            <a:pPr algn="ctr"/>
            <a:endParaRPr lang="fr-FR" sz="3200" dirty="0">
              <a:solidFill>
                <a:schemeClr val="tx1"/>
              </a:solidFill>
            </a:endParaRPr>
          </a:p>
          <a:p>
            <a:pPr algn="ctr"/>
            <a:endParaRPr lang="fr-FR" sz="3200" dirty="0">
              <a:solidFill>
                <a:schemeClr val="tx1"/>
              </a:solidFill>
            </a:endParaRPr>
          </a:p>
        </p:txBody>
      </p:sp>
      <p:pic>
        <p:nvPicPr>
          <p:cNvPr id="6" name="Image 5" descr="Une image contenant clipart, Graphique, dessin humoristique, Dessin d’enfant&#10;&#10;Description générée automatiquement">
            <a:extLst>
              <a:ext uri="{FF2B5EF4-FFF2-40B4-BE49-F238E27FC236}">
                <a16:creationId xmlns:a16="http://schemas.microsoft.com/office/drawing/2014/main" id="{A6060424-1BA7-D9C4-D4AB-9C23F7C12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217" y="2339677"/>
            <a:ext cx="3734885" cy="3734885"/>
          </a:xfrm>
          <a:prstGeom prst="rect">
            <a:avLst/>
          </a:prstGeom>
        </p:spPr>
      </p:pic>
      <p:sp>
        <p:nvSpPr>
          <p:cNvPr id="8" name="Flèche : pentagone 7">
            <a:extLst>
              <a:ext uri="{FF2B5EF4-FFF2-40B4-BE49-F238E27FC236}">
                <a16:creationId xmlns:a16="http://schemas.microsoft.com/office/drawing/2014/main" id="{E7D96011-3F2E-62A3-8C6F-BF0834B66F1F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4385413-96A0-D673-524B-1A4FF05940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779773EA-0F0D-FA81-730B-732E9A3A4660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3A10E02B-E2FB-ECAF-9DC6-D94C60427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Image 13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685A18AC-D3A8-7732-D4DD-EA10593E72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4428" y="323453"/>
            <a:ext cx="5628464" cy="7799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2700">
                  <a:noFill/>
                  <a:prstDash val="solid"/>
                </a:ln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Économiser l</a:t>
            </a:r>
            <a:r>
              <a:rPr lang="fr-FR" sz="4800" b="1" cap="none" spc="0" dirty="0">
                <a:ln w="12700">
                  <a:noFill/>
                  <a:prstDash val="solid"/>
                </a:ln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’eau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220160" y="1043533"/>
            <a:ext cx="5628464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35EC91"/>
                </a:solidFill>
              </a:rPr>
              <a:t>Consommation journalière d’eau en litres pour une personnes</a:t>
            </a:r>
          </a:p>
          <a:p>
            <a:pPr algn="ctr"/>
            <a:endParaRPr lang="fr-FR" sz="3200" dirty="0">
              <a:solidFill>
                <a:schemeClr val="tx1"/>
              </a:solidFill>
            </a:endParaRPr>
          </a:p>
        </p:txBody>
      </p:sp>
      <p:pic>
        <p:nvPicPr>
          <p:cNvPr id="6" name="Image 5" descr="Une image contenant clipart, Graphique, dessin humoristique, Dessin d’enfant&#10;&#10;Description générée automatiquement">
            <a:extLst>
              <a:ext uri="{FF2B5EF4-FFF2-40B4-BE49-F238E27FC236}">
                <a16:creationId xmlns:a16="http://schemas.microsoft.com/office/drawing/2014/main" id="{A6060424-1BA7-D9C4-D4AB-9C23F7C12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4664" y="2339677"/>
            <a:ext cx="3734885" cy="3734885"/>
          </a:xfrm>
          <a:prstGeom prst="rect">
            <a:avLst/>
          </a:prstGeom>
        </p:spPr>
      </p:pic>
      <p:sp>
        <p:nvSpPr>
          <p:cNvPr id="8" name="Flèche : pentagone 7">
            <a:extLst>
              <a:ext uri="{FF2B5EF4-FFF2-40B4-BE49-F238E27FC236}">
                <a16:creationId xmlns:a16="http://schemas.microsoft.com/office/drawing/2014/main" id="{E7D96011-3F2E-62A3-8C6F-BF0834B66F1F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4385413-96A0-D673-524B-1A4FF05940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779773EA-0F0D-FA81-730B-732E9A3A4660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3A10E02B-E2FB-ECAF-9DC6-D94C60427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Image 13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685A18AC-D3A8-7732-D4DD-EA10593E72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  <p:pic>
        <p:nvPicPr>
          <p:cNvPr id="7" name="Image 6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28F1DC1E-BBD8-E507-671D-3BE867D7A5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109" y="3707829"/>
            <a:ext cx="637895" cy="63789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727F9B3-EF19-7E30-6A6D-CFEEE2386CF4}"/>
              </a:ext>
            </a:extLst>
          </p:cNvPr>
          <p:cNvSpPr txBox="1"/>
          <p:nvPr/>
        </p:nvSpPr>
        <p:spPr>
          <a:xfrm>
            <a:off x="11016976" y="4345724"/>
            <a:ext cx="1440160" cy="118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3L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Eau pour lavage de voiture</a:t>
            </a:r>
          </a:p>
        </p:txBody>
      </p:sp>
      <p:pic>
        <p:nvPicPr>
          <p:cNvPr id="11" name="Image 10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8124DB2E-F3B0-A05B-0C39-6BDFB131CF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577" y="3707829"/>
            <a:ext cx="637895" cy="63789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2AE5A08-5019-6F47-3DCF-F7BEE56F8415}"/>
              </a:ext>
            </a:extLst>
          </p:cNvPr>
          <p:cNvSpPr txBox="1"/>
          <p:nvPr/>
        </p:nvSpPr>
        <p:spPr>
          <a:xfrm>
            <a:off x="10445445" y="2557967"/>
            <a:ext cx="1440160" cy="143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Eau pour lavage de voiture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3L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6" name="Image 15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3B74F63B-DF30-A24E-08AB-2EBF789733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335" y="3557830"/>
            <a:ext cx="818471" cy="81847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22100BB-861E-98FB-6E8E-54EF9AE04BD2}"/>
              </a:ext>
            </a:extLst>
          </p:cNvPr>
          <p:cNvSpPr txBox="1"/>
          <p:nvPr/>
        </p:nvSpPr>
        <p:spPr>
          <a:xfrm>
            <a:off x="10512920" y="2686335"/>
            <a:ext cx="1440160" cy="123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Eau pour autres lavage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8L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8" name="Image 17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20E72E4E-9FB7-94DD-A996-1D17545908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542" y="3421427"/>
            <a:ext cx="988883" cy="98888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17895853-2104-1AFD-BC26-1A59661A2F55}"/>
              </a:ext>
            </a:extLst>
          </p:cNvPr>
          <p:cNvSpPr txBox="1"/>
          <p:nvPr/>
        </p:nvSpPr>
        <p:spPr>
          <a:xfrm>
            <a:off x="10368904" y="4355901"/>
            <a:ext cx="1440160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9L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Lave</a:t>
            </a:r>
          </a:p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vaisselle</a:t>
            </a:r>
          </a:p>
        </p:txBody>
      </p:sp>
      <p:pic>
        <p:nvPicPr>
          <p:cNvPr id="20" name="Image 19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2EE4501B-4D86-CF03-19AF-648FEA1C8D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171" y="3276914"/>
            <a:ext cx="1227191" cy="1227191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38DBA4E7-2768-1C3E-EB7D-4E4BCBD4C06B}"/>
              </a:ext>
            </a:extLst>
          </p:cNvPr>
          <p:cNvSpPr txBox="1"/>
          <p:nvPr/>
        </p:nvSpPr>
        <p:spPr>
          <a:xfrm>
            <a:off x="10440912" y="2411685"/>
            <a:ext cx="1440160" cy="123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Arrosage du Jardin 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11L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2" name="Image 21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645506B1-B906-9F06-C009-8916AB7D6C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268" y="3071564"/>
            <a:ext cx="1520812" cy="1520812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680F267A-E24C-892F-2B38-D6F47004C814}"/>
              </a:ext>
            </a:extLst>
          </p:cNvPr>
          <p:cNvSpPr txBox="1"/>
          <p:nvPr/>
        </p:nvSpPr>
        <p:spPr>
          <a:xfrm>
            <a:off x="10440912" y="4499917"/>
            <a:ext cx="1440160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17L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Lave</a:t>
            </a:r>
          </a:p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linge</a:t>
            </a:r>
          </a:p>
        </p:txBody>
      </p:sp>
      <p:pic>
        <p:nvPicPr>
          <p:cNvPr id="24" name="Image 23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A6CDC2E5-D26F-DE0F-DFB3-F40974AC77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864" y="2411686"/>
            <a:ext cx="2448272" cy="2448272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E4FF76DA-37B8-A670-2C8D-477884168A68}"/>
              </a:ext>
            </a:extLst>
          </p:cNvPr>
          <p:cNvSpPr txBox="1"/>
          <p:nvPr/>
        </p:nvSpPr>
        <p:spPr>
          <a:xfrm>
            <a:off x="10512920" y="1806590"/>
            <a:ext cx="1440160" cy="1037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WC 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46L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6" name="Image 25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2D8491F4-D881-C78D-612B-55630D10B6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852" y="1793633"/>
            <a:ext cx="3282348" cy="3282348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20289CDD-2CCA-8725-9A78-5C1E2771BFEB}"/>
              </a:ext>
            </a:extLst>
          </p:cNvPr>
          <p:cNvSpPr txBox="1"/>
          <p:nvPr/>
        </p:nvSpPr>
        <p:spPr>
          <a:xfrm>
            <a:off x="10728944" y="4888185"/>
            <a:ext cx="1440160" cy="118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53L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soins du corps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0C1F15-1366-7B8E-624E-858D8980E110}"/>
              </a:ext>
            </a:extLst>
          </p:cNvPr>
          <p:cNvSpPr/>
          <p:nvPr/>
        </p:nvSpPr>
        <p:spPr>
          <a:xfrm>
            <a:off x="10083997" y="6587402"/>
            <a:ext cx="5109443" cy="46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rgbClr val="FE7BAB"/>
                </a:solidFill>
                <a:latin typeface="Poppins"/>
                <a:cs typeface="Poppins"/>
              </a:rPr>
              <a:t>*La consommation moyenne d'eau d'un ménage est d'environ  40 m3 (1 m3 = 1000 litres) par an et par personne</a:t>
            </a:r>
            <a:r>
              <a:rPr lang="fr-FR" sz="1400" b="1" dirty="0">
                <a:solidFill>
                  <a:srgbClr val="FE7BAB"/>
                </a:solidFill>
                <a:latin typeface="Poppins"/>
                <a:cs typeface="Poppin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1911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4428" y="323453"/>
            <a:ext cx="5628464" cy="7799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2700">
                  <a:noFill/>
                  <a:prstDash val="solid"/>
                </a:ln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Économiser l</a:t>
            </a:r>
            <a:r>
              <a:rPr lang="fr-FR" sz="4800" b="1" cap="none" spc="0" dirty="0">
                <a:ln w="12700">
                  <a:noFill/>
                  <a:prstDash val="solid"/>
                </a:ln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’eau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220160" y="1043533"/>
            <a:ext cx="5628464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35EC91"/>
                </a:solidFill>
              </a:rPr>
              <a:t>Consommation journalière d’eau en litres pour une personnes</a:t>
            </a:r>
          </a:p>
          <a:p>
            <a:pPr algn="ctr"/>
            <a:endParaRPr lang="fr-FR" sz="3200" dirty="0">
              <a:solidFill>
                <a:schemeClr val="tx1"/>
              </a:solidFill>
            </a:endParaRPr>
          </a:p>
        </p:txBody>
      </p:sp>
      <p:pic>
        <p:nvPicPr>
          <p:cNvPr id="6" name="Image 5" descr="Une image contenant clipart, Graphique, dessin humoristique, Dessin d’enfant&#10;&#10;Description générée automatiquement">
            <a:extLst>
              <a:ext uri="{FF2B5EF4-FFF2-40B4-BE49-F238E27FC236}">
                <a16:creationId xmlns:a16="http://schemas.microsoft.com/office/drawing/2014/main" id="{A6060424-1BA7-D9C4-D4AB-9C23F7C12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4664" y="2339677"/>
            <a:ext cx="3734885" cy="3734885"/>
          </a:xfrm>
          <a:prstGeom prst="rect">
            <a:avLst/>
          </a:prstGeom>
        </p:spPr>
      </p:pic>
      <p:sp>
        <p:nvSpPr>
          <p:cNvPr id="8" name="Flèche : pentagone 7">
            <a:extLst>
              <a:ext uri="{FF2B5EF4-FFF2-40B4-BE49-F238E27FC236}">
                <a16:creationId xmlns:a16="http://schemas.microsoft.com/office/drawing/2014/main" id="{E7D96011-3F2E-62A3-8C6F-BF0834B66F1F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4385413-96A0-D673-524B-1A4FF05940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779773EA-0F0D-FA81-730B-732E9A3A4660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3A10E02B-E2FB-ECAF-9DC6-D94C60427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Image 13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685A18AC-D3A8-7732-D4DD-EA10593E72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  <p:pic>
        <p:nvPicPr>
          <p:cNvPr id="7" name="Image 6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28F1DC1E-BBD8-E507-671D-3BE867D7A5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72" y="3707829"/>
            <a:ext cx="637895" cy="63789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727F9B3-EF19-7E30-6A6D-CFEEE2386CF4}"/>
              </a:ext>
            </a:extLst>
          </p:cNvPr>
          <p:cNvSpPr txBox="1"/>
          <p:nvPr/>
        </p:nvSpPr>
        <p:spPr>
          <a:xfrm>
            <a:off x="4675739" y="4345724"/>
            <a:ext cx="1440160" cy="118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3L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Eau pour lavage de voiture</a:t>
            </a:r>
          </a:p>
        </p:txBody>
      </p:sp>
      <p:pic>
        <p:nvPicPr>
          <p:cNvPr id="11" name="Image 10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8124DB2E-F3B0-A05B-0C39-6BDFB131CF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40" y="3707829"/>
            <a:ext cx="637895" cy="63789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2AE5A08-5019-6F47-3DCF-F7BEE56F8415}"/>
              </a:ext>
            </a:extLst>
          </p:cNvPr>
          <p:cNvSpPr txBox="1"/>
          <p:nvPr/>
        </p:nvSpPr>
        <p:spPr>
          <a:xfrm>
            <a:off x="4104208" y="2557967"/>
            <a:ext cx="1440160" cy="143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Eau pour lavage de voiture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3L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6" name="Image 15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3B74F63B-DF30-A24E-08AB-2EBF789733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335" y="3557830"/>
            <a:ext cx="818471" cy="81847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22100BB-861E-98FB-6E8E-54EF9AE04BD2}"/>
              </a:ext>
            </a:extLst>
          </p:cNvPr>
          <p:cNvSpPr txBox="1"/>
          <p:nvPr/>
        </p:nvSpPr>
        <p:spPr>
          <a:xfrm>
            <a:off x="10512920" y="2686335"/>
            <a:ext cx="1440160" cy="123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Eau pour autres lavage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8L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8" name="Image 17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20E72E4E-9FB7-94DD-A996-1D17545908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542" y="3421427"/>
            <a:ext cx="988883" cy="98888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17895853-2104-1AFD-BC26-1A59661A2F55}"/>
              </a:ext>
            </a:extLst>
          </p:cNvPr>
          <p:cNvSpPr txBox="1"/>
          <p:nvPr/>
        </p:nvSpPr>
        <p:spPr>
          <a:xfrm>
            <a:off x="10368904" y="4355901"/>
            <a:ext cx="1440160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9L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Lave</a:t>
            </a:r>
          </a:p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vaisselle</a:t>
            </a:r>
          </a:p>
        </p:txBody>
      </p:sp>
      <p:pic>
        <p:nvPicPr>
          <p:cNvPr id="20" name="Image 19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2EE4501B-4D86-CF03-19AF-648FEA1C8D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171" y="3276914"/>
            <a:ext cx="1227191" cy="1227191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38DBA4E7-2768-1C3E-EB7D-4E4BCBD4C06B}"/>
              </a:ext>
            </a:extLst>
          </p:cNvPr>
          <p:cNvSpPr txBox="1"/>
          <p:nvPr/>
        </p:nvSpPr>
        <p:spPr>
          <a:xfrm>
            <a:off x="10440912" y="2411685"/>
            <a:ext cx="1440160" cy="123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Arrosage du Jardin 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11L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2" name="Image 21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645506B1-B906-9F06-C009-8916AB7D6C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268" y="3071564"/>
            <a:ext cx="1520812" cy="1520812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680F267A-E24C-892F-2B38-D6F47004C814}"/>
              </a:ext>
            </a:extLst>
          </p:cNvPr>
          <p:cNvSpPr txBox="1"/>
          <p:nvPr/>
        </p:nvSpPr>
        <p:spPr>
          <a:xfrm>
            <a:off x="10440912" y="4499917"/>
            <a:ext cx="1440160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17L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Lave</a:t>
            </a:r>
          </a:p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linge</a:t>
            </a:r>
          </a:p>
        </p:txBody>
      </p:sp>
      <p:pic>
        <p:nvPicPr>
          <p:cNvPr id="24" name="Image 23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A6CDC2E5-D26F-DE0F-DFB3-F40974AC77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864" y="2411686"/>
            <a:ext cx="2448272" cy="2448272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E4FF76DA-37B8-A670-2C8D-477884168A68}"/>
              </a:ext>
            </a:extLst>
          </p:cNvPr>
          <p:cNvSpPr txBox="1"/>
          <p:nvPr/>
        </p:nvSpPr>
        <p:spPr>
          <a:xfrm>
            <a:off x="10512920" y="1806590"/>
            <a:ext cx="1440160" cy="1037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WC 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46L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6" name="Image 25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2D8491F4-D881-C78D-612B-55630D10B6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852" y="1793633"/>
            <a:ext cx="3282348" cy="3282348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20289CDD-2CCA-8725-9A78-5C1E2771BFEB}"/>
              </a:ext>
            </a:extLst>
          </p:cNvPr>
          <p:cNvSpPr txBox="1"/>
          <p:nvPr/>
        </p:nvSpPr>
        <p:spPr>
          <a:xfrm>
            <a:off x="10728944" y="4888185"/>
            <a:ext cx="1440160" cy="118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53L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soins du corps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0C1F15-1366-7B8E-624E-858D8980E110}"/>
              </a:ext>
            </a:extLst>
          </p:cNvPr>
          <p:cNvSpPr/>
          <p:nvPr/>
        </p:nvSpPr>
        <p:spPr>
          <a:xfrm>
            <a:off x="10083997" y="6587402"/>
            <a:ext cx="5109443" cy="46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rgbClr val="FE7BAB"/>
                </a:solidFill>
                <a:latin typeface="Poppins"/>
                <a:cs typeface="Poppins"/>
              </a:rPr>
              <a:t>*La consommation moyenne d'eau d'un ménage est d'environ  40 m3 (1 m3 = 1000 litres) par an et par personne</a:t>
            </a:r>
            <a:r>
              <a:rPr lang="fr-FR" sz="1400" b="1" dirty="0">
                <a:solidFill>
                  <a:srgbClr val="FE7BAB"/>
                </a:solidFill>
                <a:latin typeface="Poppins"/>
                <a:cs typeface="Poppin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80465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4428" y="323453"/>
            <a:ext cx="5628464" cy="7799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2700">
                  <a:noFill/>
                  <a:prstDash val="solid"/>
                </a:ln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Économiser l</a:t>
            </a:r>
            <a:r>
              <a:rPr lang="fr-FR" sz="4800" b="1" cap="none" spc="0" dirty="0">
                <a:ln w="12700">
                  <a:noFill/>
                  <a:prstDash val="solid"/>
                </a:ln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’eau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220160" y="1043533"/>
            <a:ext cx="5628464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35EC91"/>
                </a:solidFill>
              </a:rPr>
              <a:t>Consommation journalière d’eau en litres pour une personnes</a:t>
            </a:r>
          </a:p>
          <a:p>
            <a:pPr algn="ctr"/>
            <a:endParaRPr lang="fr-FR" sz="3200" dirty="0">
              <a:solidFill>
                <a:schemeClr val="tx1"/>
              </a:solidFill>
            </a:endParaRPr>
          </a:p>
        </p:txBody>
      </p:sp>
      <p:pic>
        <p:nvPicPr>
          <p:cNvPr id="6" name="Image 5" descr="Une image contenant clipart, Graphique, dessin humoristique, Dessin d’enfant&#10;&#10;Description générée automatiquement">
            <a:extLst>
              <a:ext uri="{FF2B5EF4-FFF2-40B4-BE49-F238E27FC236}">
                <a16:creationId xmlns:a16="http://schemas.microsoft.com/office/drawing/2014/main" id="{A6060424-1BA7-D9C4-D4AB-9C23F7C12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4664" y="2339677"/>
            <a:ext cx="3734885" cy="3734885"/>
          </a:xfrm>
          <a:prstGeom prst="rect">
            <a:avLst/>
          </a:prstGeom>
        </p:spPr>
      </p:pic>
      <p:sp>
        <p:nvSpPr>
          <p:cNvPr id="8" name="Flèche : pentagone 7">
            <a:extLst>
              <a:ext uri="{FF2B5EF4-FFF2-40B4-BE49-F238E27FC236}">
                <a16:creationId xmlns:a16="http://schemas.microsoft.com/office/drawing/2014/main" id="{E7D96011-3F2E-62A3-8C6F-BF0834B66F1F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4385413-96A0-D673-524B-1A4FF05940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779773EA-0F0D-FA81-730B-732E9A3A4660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3A10E02B-E2FB-ECAF-9DC6-D94C60427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Image 13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685A18AC-D3A8-7732-D4DD-EA10593E72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  <p:pic>
        <p:nvPicPr>
          <p:cNvPr id="7" name="Image 6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28F1DC1E-BBD8-E507-671D-3BE867D7A5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60" y="3707829"/>
            <a:ext cx="637895" cy="63789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727F9B3-EF19-7E30-6A6D-CFEEE2386CF4}"/>
              </a:ext>
            </a:extLst>
          </p:cNvPr>
          <p:cNvSpPr txBox="1"/>
          <p:nvPr/>
        </p:nvSpPr>
        <p:spPr>
          <a:xfrm>
            <a:off x="3667627" y="4345724"/>
            <a:ext cx="1440160" cy="118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3L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Eau pour lavage de voiture</a:t>
            </a:r>
          </a:p>
        </p:txBody>
      </p:sp>
      <p:pic>
        <p:nvPicPr>
          <p:cNvPr id="11" name="Image 10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8124DB2E-F3B0-A05B-0C39-6BDFB131CF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28" y="3707829"/>
            <a:ext cx="637895" cy="63789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2AE5A08-5019-6F47-3DCF-F7BEE56F8415}"/>
              </a:ext>
            </a:extLst>
          </p:cNvPr>
          <p:cNvSpPr txBox="1"/>
          <p:nvPr/>
        </p:nvSpPr>
        <p:spPr>
          <a:xfrm>
            <a:off x="3096096" y="2557967"/>
            <a:ext cx="1440160" cy="143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Eau pour lavage de voiture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3L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6" name="Image 15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3B74F63B-DF30-A24E-08AB-2EBF789733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47" y="3557830"/>
            <a:ext cx="818471" cy="81847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22100BB-861E-98FB-6E8E-54EF9AE04BD2}"/>
              </a:ext>
            </a:extLst>
          </p:cNvPr>
          <p:cNvSpPr txBox="1"/>
          <p:nvPr/>
        </p:nvSpPr>
        <p:spPr>
          <a:xfrm>
            <a:off x="4320232" y="2686335"/>
            <a:ext cx="1440160" cy="123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Eau pour autres lavage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8L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8" name="Image 17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20E72E4E-9FB7-94DD-A996-1D17545908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542" y="3421427"/>
            <a:ext cx="988883" cy="98888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17895853-2104-1AFD-BC26-1A59661A2F55}"/>
              </a:ext>
            </a:extLst>
          </p:cNvPr>
          <p:cNvSpPr txBox="1"/>
          <p:nvPr/>
        </p:nvSpPr>
        <p:spPr>
          <a:xfrm>
            <a:off x="10368904" y="4355901"/>
            <a:ext cx="1440160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9L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Lave</a:t>
            </a:r>
          </a:p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vaisselle</a:t>
            </a:r>
          </a:p>
        </p:txBody>
      </p:sp>
      <p:pic>
        <p:nvPicPr>
          <p:cNvPr id="20" name="Image 19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2EE4501B-4D86-CF03-19AF-648FEA1C8D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171" y="3276914"/>
            <a:ext cx="1227191" cy="1227191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38DBA4E7-2768-1C3E-EB7D-4E4BCBD4C06B}"/>
              </a:ext>
            </a:extLst>
          </p:cNvPr>
          <p:cNvSpPr txBox="1"/>
          <p:nvPr/>
        </p:nvSpPr>
        <p:spPr>
          <a:xfrm>
            <a:off x="10440912" y="2411685"/>
            <a:ext cx="1440160" cy="123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Arrosage du Jardin 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11L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2" name="Image 21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645506B1-B906-9F06-C009-8916AB7D6C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268" y="3071564"/>
            <a:ext cx="1520812" cy="1520812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680F267A-E24C-892F-2B38-D6F47004C814}"/>
              </a:ext>
            </a:extLst>
          </p:cNvPr>
          <p:cNvSpPr txBox="1"/>
          <p:nvPr/>
        </p:nvSpPr>
        <p:spPr>
          <a:xfrm>
            <a:off x="10440912" y="4499917"/>
            <a:ext cx="1440160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17L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Lave</a:t>
            </a:r>
          </a:p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linge</a:t>
            </a:r>
          </a:p>
        </p:txBody>
      </p:sp>
      <p:pic>
        <p:nvPicPr>
          <p:cNvPr id="24" name="Image 23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A6CDC2E5-D26F-DE0F-DFB3-F40974AC77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864" y="2411686"/>
            <a:ext cx="2448272" cy="2448272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E4FF76DA-37B8-A670-2C8D-477884168A68}"/>
              </a:ext>
            </a:extLst>
          </p:cNvPr>
          <p:cNvSpPr txBox="1"/>
          <p:nvPr/>
        </p:nvSpPr>
        <p:spPr>
          <a:xfrm>
            <a:off x="10512920" y="1806590"/>
            <a:ext cx="1440160" cy="1037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WC 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46L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6" name="Image 25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2D8491F4-D881-C78D-612B-55630D10B6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852" y="1793633"/>
            <a:ext cx="3282348" cy="3282348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20289CDD-2CCA-8725-9A78-5C1E2771BFEB}"/>
              </a:ext>
            </a:extLst>
          </p:cNvPr>
          <p:cNvSpPr txBox="1"/>
          <p:nvPr/>
        </p:nvSpPr>
        <p:spPr>
          <a:xfrm>
            <a:off x="10728944" y="4888185"/>
            <a:ext cx="1440160" cy="118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53L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soins du corps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0C1F15-1366-7B8E-624E-858D8980E110}"/>
              </a:ext>
            </a:extLst>
          </p:cNvPr>
          <p:cNvSpPr/>
          <p:nvPr/>
        </p:nvSpPr>
        <p:spPr>
          <a:xfrm>
            <a:off x="10083997" y="6587402"/>
            <a:ext cx="5109443" cy="46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rgbClr val="FE7BAB"/>
                </a:solidFill>
                <a:latin typeface="Poppins"/>
                <a:cs typeface="Poppins"/>
              </a:rPr>
              <a:t>*La consommation moyenne d'eau d'un ménage est d'environ  40 m3 (1 m3 = 1000 litres) par an et par personne</a:t>
            </a:r>
            <a:r>
              <a:rPr lang="fr-FR" sz="1400" b="1" dirty="0">
                <a:solidFill>
                  <a:srgbClr val="FE7BAB"/>
                </a:solidFill>
                <a:latin typeface="Poppins"/>
                <a:cs typeface="Poppin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47787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4428" y="323453"/>
            <a:ext cx="5628464" cy="7799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2700">
                  <a:noFill/>
                  <a:prstDash val="solid"/>
                </a:ln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Économiser l</a:t>
            </a:r>
            <a:r>
              <a:rPr lang="fr-FR" sz="4800" b="1" cap="none" spc="0" dirty="0">
                <a:ln w="12700">
                  <a:noFill/>
                  <a:prstDash val="solid"/>
                </a:ln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’eau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220160" y="1043533"/>
            <a:ext cx="5628464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35EC91"/>
                </a:solidFill>
              </a:rPr>
              <a:t>Consommation journalière d’eau en litres pour une personnes</a:t>
            </a:r>
          </a:p>
          <a:p>
            <a:pPr algn="ctr"/>
            <a:endParaRPr lang="fr-FR" sz="3200" dirty="0">
              <a:solidFill>
                <a:schemeClr val="tx1"/>
              </a:solidFill>
            </a:endParaRPr>
          </a:p>
        </p:txBody>
      </p:sp>
      <p:pic>
        <p:nvPicPr>
          <p:cNvPr id="6" name="Image 5" descr="Une image contenant clipart, Graphique, dessin humoristique, Dessin d’enfant&#10;&#10;Description générée automatiquement">
            <a:extLst>
              <a:ext uri="{FF2B5EF4-FFF2-40B4-BE49-F238E27FC236}">
                <a16:creationId xmlns:a16="http://schemas.microsoft.com/office/drawing/2014/main" id="{A6060424-1BA7-D9C4-D4AB-9C23F7C12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4664" y="2339677"/>
            <a:ext cx="3734885" cy="3734885"/>
          </a:xfrm>
          <a:prstGeom prst="rect">
            <a:avLst/>
          </a:prstGeom>
        </p:spPr>
      </p:pic>
      <p:sp>
        <p:nvSpPr>
          <p:cNvPr id="8" name="Flèche : pentagone 7">
            <a:extLst>
              <a:ext uri="{FF2B5EF4-FFF2-40B4-BE49-F238E27FC236}">
                <a16:creationId xmlns:a16="http://schemas.microsoft.com/office/drawing/2014/main" id="{E7D96011-3F2E-62A3-8C6F-BF0834B66F1F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4385413-96A0-D673-524B-1A4FF05940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779773EA-0F0D-FA81-730B-732E9A3A4660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3A10E02B-E2FB-ECAF-9DC6-D94C60427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Image 13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685A18AC-D3A8-7732-D4DD-EA10593E72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  <p:pic>
        <p:nvPicPr>
          <p:cNvPr id="7" name="Image 6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28F1DC1E-BBD8-E507-671D-3BE867D7A5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72" y="3707829"/>
            <a:ext cx="637895" cy="63789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727F9B3-EF19-7E30-6A6D-CFEEE2386CF4}"/>
              </a:ext>
            </a:extLst>
          </p:cNvPr>
          <p:cNvSpPr txBox="1"/>
          <p:nvPr/>
        </p:nvSpPr>
        <p:spPr>
          <a:xfrm>
            <a:off x="2875539" y="4345724"/>
            <a:ext cx="1440160" cy="118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3L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Eau pour lavage de voiture</a:t>
            </a:r>
          </a:p>
        </p:txBody>
      </p:sp>
      <p:pic>
        <p:nvPicPr>
          <p:cNvPr id="11" name="Image 10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8124DB2E-F3B0-A05B-0C39-6BDFB131CF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40" y="3707829"/>
            <a:ext cx="637895" cy="63789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2AE5A08-5019-6F47-3DCF-F7BEE56F8415}"/>
              </a:ext>
            </a:extLst>
          </p:cNvPr>
          <p:cNvSpPr txBox="1"/>
          <p:nvPr/>
        </p:nvSpPr>
        <p:spPr>
          <a:xfrm>
            <a:off x="2304008" y="2557967"/>
            <a:ext cx="1440160" cy="143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Eau pour lavage de voiture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3L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6" name="Image 15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3B74F63B-DF30-A24E-08AB-2EBF789733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59" y="3557830"/>
            <a:ext cx="818471" cy="81847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22100BB-861E-98FB-6E8E-54EF9AE04BD2}"/>
              </a:ext>
            </a:extLst>
          </p:cNvPr>
          <p:cNvSpPr txBox="1"/>
          <p:nvPr/>
        </p:nvSpPr>
        <p:spPr>
          <a:xfrm>
            <a:off x="3528144" y="2686335"/>
            <a:ext cx="1440160" cy="123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Eau pour autres lavage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8L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8" name="Image 17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20E72E4E-9FB7-94DD-A996-1D17545908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62" y="3421427"/>
            <a:ext cx="988883" cy="98888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17895853-2104-1AFD-BC26-1A59661A2F55}"/>
              </a:ext>
            </a:extLst>
          </p:cNvPr>
          <p:cNvSpPr txBox="1"/>
          <p:nvPr/>
        </p:nvSpPr>
        <p:spPr>
          <a:xfrm>
            <a:off x="4248224" y="4355901"/>
            <a:ext cx="1440160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9L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Lave</a:t>
            </a:r>
          </a:p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vaisselle</a:t>
            </a:r>
          </a:p>
        </p:txBody>
      </p:sp>
      <p:pic>
        <p:nvPicPr>
          <p:cNvPr id="20" name="Image 19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2EE4501B-4D86-CF03-19AF-648FEA1C8D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171" y="3276914"/>
            <a:ext cx="1227191" cy="1227191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38DBA4E7-2768-1C3E-EB7D-4E4BCBD4C06B}"/>
              </a:ext>
            </a:extLst>
          </p:cNvPr>
          <p:cNvSpPr txBox="1"/>
          <p:nvPr/>
        </p:nvSpPr>
        <p:spPr>
          <a:xfrm>
            <a:off x="10440912" y="2411685"/>
            <a:ext cx="1440160" cy="123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Arrosage du Jardin 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11L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2" name="Image 21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645506B1-B906-9F06-C009-8916AB7D6C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268" y="3071564"/>
            <a:ext cx="1520812" cy="1520812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680F267A-E24C-892F-2B38-D6F47004C814}"/>
              </a:ext>
            </a:extLst>
          </p:cNvPr>
          <p:cNvSpPr txBox="1"/>
          <p:nvPr/>
        </p:nvSpPr>
        <p:spPr>
          <a:xfrm>
            <a:off x="10440912" y="4499917"/>
            <a:ext cx="1440160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17L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Lave</a:t>
            </a:r>
          </a:p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linge</a:t>
            </a:r>
          </a:p>
        </p:txBody>
      </p:sp>
      <p:pic>
        <p:nvPicPr>
          <p:cNvPr id="24" name="Image 23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A6CDC2E5-D26F-DE0F-DFB3-F40974AC77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864" y="2411686"/>
            <a:ext cx="2448272" cy="2448272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E4FF76DA-37B8-A670-2C8D-477884168A68}"/>
              </a:ext>
            </a:extLst>
          </p:cNvPr>
          <p:cNvSpPr txBox="1"/>
          <p:nvPr/>
        </p:nvSpPr>
        <p:spPr>
          <a:xfrm>
            <a:off x="10512920" y="1806590"/>
            <a:ext cx="1440160" cy="1037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WC 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46L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6" name="Image 25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2D8491F4-D881-C78D-612B-55630D10B6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852" y="1793633"/>
            <a:ext cx="3282348" cy="3282348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20289CDD-2CCA-8725-9A78-5C1E2771BFEB}"/>
              </a:ext>
            </a:extLst>
          </p:cNvPr>
          <p:cNvSpPr txBox="1"/>
          <p:nvPr/>
        </p:nvSpPr>
        <p:spPr>
          <a:xfrm>
            <a:off x="10728944" y="4888185"/>
            <a:ext cx="1440160" cy="118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53L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soins du corps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0C1F15-1366-7B8E-624E-858D8980E110}"/>
              </a:ext>
            </a:extLst>
          </p:cNvPr>
          <p:cNvSpPr/>
          <p:nvPr/>
        </p:nvSpPr>
        <p:spPr>
          <a:xfrm>
            <a:off x="10083997" y="6587402"/>
            <a:ext cx="5109443" cy="46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rgbClr val="FE7BAB"/>
                </a:solidFill>
                <a:latin typeface="Poppins"/>
                <a:cs typeface="Poppins"/>
              </a:rPr>
              <a:t>*La consommation moyenne d'eau d'un ménage est d'environ  40 m3 (1 m3 = 1000 litres) par an et par personne</a:t>
            </a:r>
            <a:r>
              <a:rPr lang="fr-FR" sz="1400" b="1" dirty="0">
                <a:solidFill>
                  <a:srgbClr val="FE7BAB"/>
                </a:solidFill>
                <a:latin typeface="Poppins"/>
                <a:cs typeface="Poppin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46933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4428" y="323453"/>
            <a:ext cx="5628464" cy="7799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2700">
                  <a:noFill/>
                  <a:prstDash val="solid"/>
                </a:ln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Économiser l</a:t>
            </a:r>
            <a:r>
              <a:rPr lang="fr-FR" sz="4800" b="1" cap="none" spc="0" dirty="0">
                <a:ln w="12700">
                  <a:noFill/>
                  <a:prstDash val="solid"/>
                </a:ln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’eau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220160" y="1043533"/>
            <a:ext cx="5628464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35EC91"/>
                </a:solidFill>
              </a:rPr>
              <a:t>Consommation journalière d’eau en litres pour une personnes</a:t>
            </a:r>
          </a:p>
          <a:p>
            <a:pPr algn="ctr"/>
            <a:endParaRPr lang="fr-FR" sz="3200" dirty="0">
              <a:solidFill>
                <a:schemeClr val="tx1"/>
              </a:solidFill>
            </a:endParaRPr>
          </a:p>
        </p:txBody>
      </p:sp>
      <p:pic>
        <p:nvPicPr>
          <p:cNvPr id="6" name="Image 5" descr="Une image contenant clipart, Graphique, dessin humoristique, Dessin d’enfant&#10;&#10;Description générée automatiquement">
            <a:extLst>
              <a:ext uri="{FF2B5EF4-FFF2-40B4-BE49-F238E27FC236}">
                <a16:creationId xmlns:a16="http://schemas.microsoft.com/office/drawing/2014/main" id="{A6060424-1BA7-D9C4-D4AB-9C23F7C12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4664" y="2339677"/>
            <a:ext cx="3734885" cy="3734885"/>
          </a:xfrm>
          <a:prstGeom prst="rect">
            <a:avLst/>
          </a:prstGeom>
        </p:spPr>
      </p:pic>
      <p:sp>
        <p:nvSpPr>
          <p:cNvPr id="8" name="Flèche : pentagone 7">
            <a:extLst>
              <a:ext uri="{FF2B5EF4-FFF2-40B4-BE49-F238E27FC236}">
                <a16:creationId xmlns:a16="http://schemas.microsoft.com/office/drawing/2014/main" id="{E7D96011-3F2E-62A3-8C6F-BF0834B66F1F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4385413-96A0-D673-524B-1A4FF05940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779773EA-0F0D-FA81-730B-732E9A3A4660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3A10E02B-E2FB-ECAF-9DC6-D94C60427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Image 13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685A18AC-D3A8-7732-D4DD-EA10593E72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  <p:pic>
        <p:nvPicPr>
          <p:cNvPr id="7" name="Image 6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28F1DC1E-BBD8-E507-671D-3BE867D7A5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600" y="3707829"/>
            <a:ext cx="637895" cy="63789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727F9B3-EF19-7E30-6A6D-CFEEE2386CF4}"/>
              </a:ext>
            </a:extLst>
          </p:cNvPr>
          <p:cNvSpPr txBox="1"/>
          <p:nvPr/>
        </p:nvSpPr>
        <p:spPr>
          <a:xfrm>
            <a:off x="2227467" y="4345724"/>
            <a:ext cx="1440160" cy="118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3L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Eau pour lavage de voiture</a:t>
            </a:r>
          </a:p>
        </p:txBody>
      </p:sp>
      <p:pic>
        <p:nvPicPr>
          <p:cNvPr id="11" name="Image 10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8124DB2E-F3B0-A05B-0C39-6BDFB131CF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68" y="3707829"/>
            <a:ext cx="637895" cy="63789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2AE5A08-5019-6F47-3DCF-F7BEE56F8415}"/>
              </a:ext>
            </a:extLst>
          </p:cNvPr>
          <p:cNvSpPr txBox="1"/>
          <p:nvPr/>
        </p:nvSpPr>
        <p:spPr>
          <a:xfrm>
            <a:off x="1655936" y="2557967"/>
            <a:ext cx="1440160" cy="143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Eau pour lavage de voiture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3L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6" name="Image 15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3B74F63B-DF30-A24E-08AB-2EBF789733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487" y="3557830"/>
            <a:ext cx="818471" cy="81847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22100BB-861E-98FB-6E8E-54EF9AE04BD2}"/>
              </a:ext>
            </a:extLst>
          </p:cNvPr>
          <p:cNvSpPr txBox="1"/>
          <p:nvPr/>
        </p:nvSpPr>
        <p:spPr>
          <a:xfrm>
            <a:off x="2880072" y="2686335"/>
            <a:ext cx="1440160" cy="123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Eau pour autres lavage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8L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8" name="Image 17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20E72E4E-9FB7-94DD-A996-1D17545908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90" y="3421427"/>
            <a:ext cx="988883" cy="98888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17895853-2104-1AFD-BC26-1A59661A2F55}"/>
              </a:ext>
            </a:extLst>
          </p:cNvPr>
          <p:cNvSpPr txBox="1"/>
          <p:nvPr/>
        </p:nvSpPr>
        <p:spPr>
          <a:xfrm>
            <a:off x="3600152" y="4355901"/>
            <a:ext cx="1440160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9L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Lave</a:t>
            </a:r>
          </a:p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vaisselle</a:t>
            </a:r>
          </a:p>
        </p:txBody>
      </p:sp>
      <p:pic>
        <p:nvPicPr>
          <p:cNvPr id="20" name="Image 19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2EE4501B-4D86-CF03-19AF-648FEA1C8D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507" y="3276914"/>
            <a:ext cx="1227191" cy="1227191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38DBA4E7-2768-1C3E-EB7D-4E4BCBD4C06B}"/>
              </a:ext>
            </a:extLst>
          </p:cNvPr>
          <p:cNvSpPr txBox="1"/>
          <p:nvPr/>
        </p:nvSpPr>
        <p:spPr>
          <a:xfrm>
            <a:off x="4464248" y="2411685"/>
            <a:ext cx="1440160" cy="123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Arrosage du Jardin 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11L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2" name="Image 21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645506B1-B906-9F06-C009-8916AB7D6C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268" y="3071564"/>
            <a:ext cx="1520812" cy="1520812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680F267A-E24C-892F-2B38-D6F47004C814}"/>
              </a:ext>
            </a:extLst>
          </p:cNvPr>
          <p:cNvSpPr txBox="1"/>
          <p:nvPr/>
        </p:nvSpPr>
        <p:spPr>
          <a:xfrm>
            <a:off x="10440912" y="4499917"/>
            <a:ext cx="1440160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17L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Lave</a:t>
            </a:r>
          </a:p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linge</a:t>
            </a:r>
          </a:p>
        </p:txBody>
      </p:sp>
      <p:pic>
        <p:nvPicPr>
          <p:cNvPr id="24" name="Image 23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A6CDC2E5-D26F-DE0F-DFB3-F40974AC77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864" y="2411686"/>
            <a:ext cx="2448272" cy="2448272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E4FF76DA-37B8-A670-2C8D-477884168A68}"/>
              </a:ext>
            </a:extLst>
          </p:cNvPr>
          <p:cNvSpPr txBox="1"/>
          <p:nvPr/>
        </p:nvSpPr>
        <p:spPr>
          <a:xfrm>
            <a:off x="10512920" y="1806590"/>
            <a:ext cx="1440160" cy="1037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WC 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46L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6" name="Image 25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2D8491F4-D881-C78D-612B-55630D10B6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852" y="1793633"/>
            <a:ext cx="3282348" cy="3282348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20289CDD-2CCA-8725-9A78-5C1E2771BFEB}"/>
              </a:ext>
            </a:extLst>
          </p:cNvPr>
          <p:cNvSpPr txBox="1"/>
          <p:nvPr/>
        </p:nvSpPr>
        <p:spPr>
          <a:xfrm>
            <a:off x="10728944" y="4888185"/>
            <a:ext cx="1440160" cy="118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53L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soins du corps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0C1F15-1366-7B8E-624E-858D8980E110}"/>
              </a:ext>
            </a:extLst>
          </p:cNvPr>
          <p:cNvSpPr/>
          <p:nvPr/>
        </p:nvSpPr>
        <p:spPr>
          <a:xfrm>
            <a:off x="10083997" y="6587402"/>
            <a:ext cx="5109443" cy="46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rgbClr val="FE7BAB"/>
                </a:solidFill>
                <a:latin typeface="Poppins"/>
                <a:cs typeface="Poppins"/>
              </a:rPr>
              <a:t>*La consommation moyenne d'eau d'un ménage est d'environ  40 m3 (1 m3 = 1000 litres) par an et par personne</a:t>
            </a:r>
            <a:r>
              <a:rPr lang="fr-FR" sz="1400" b="1" dirty="0">
                <a:solidFill>
                  <a:srgbClr val="FE7BAB"/>
                </a:solidFill>
                <a:latin typeface="Poppins"/>
                <a:cs typeface="Poppin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77431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4428" y="323453"/>
            <a:ext cx="5628464" cy="7799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2700">
                  <a:noFill/>
                  <a:prstDash val="solid"/>
                </a:ln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Économiser l</a:t>
            </a:r>
            <a:r>
              <a:rPr lang="fr-FR" sz="4800" b="1" cap="none" spc="0" dirty="0">
                <a:ln w="12700">
                  <a:noFill/>
                  <a:prstDash val="solid"/>
                </a:ln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’eau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220160" y="1043533"/>
            <a:ext cx="5628464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35EC91"/>
                </a:solidFill>
              </a:rPr>
              <a:t>Consommation journalière d’eau en litres pour une personnes</a:t>
            </a:r>
          </a:p>
          <a:p>
            <a:pPr algn="ctr"/>
            <a:endParaRPr lang="fr-FR" sz="3200" dirty="0">
              <a:solidFill>
                <a:schemeClr val="tx1"/>
              </a:solidFill>
            </a:endParaRPr>
          </a:p>
        </p:txBody>
      </p:sp>
      <p:pic>
        <p:nvPicPr>
          <p:cNvPr id="6" name="Image 5" descr="Une image contenant clipart, Graphique, dessin humoristique, Dessin d’enfant&#10;&#10;Description générée automatiquement">
            <a:extLst>
              <a:ext uri="{FF2B5EF4-FFF2-40B4-BE49-F238E27FC236}">
                <a16:creationId xmlns:a16="http://schemas.microsoft.com/office/drawing/2014/main" id="{A6060424-1BA7-D9C4-D4AB-9C23F7C12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4664" y="2339677"/>
            <a:ext cx="3734885" cy="3734885"/>
          </a:xfrm>
          <a:prstGeom prst="rect">
            <a:avLst/>
          </a:prstGeom>
        </p:spPr>
      </p:pic>
      <p:sp>
        <p:nvSpPr>
          <p:cNvPr id="8" name="Flèche : pentagone 7">
            <a:extLst>
              <a:ext uri="{FF2B5EF4-FFF2-40B4-BE49-F238E27FC236}">
                <a16:creationId xmlns:a16="http://schemas.microsoft.com/office/drawing/2014/main" id="{E7D96011-3F2E-62A3-8C6F-BF0834B66F1F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4385413-96A0-D673-524B-1A4FF05940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779773EA-0F0D-FA81-730B-732E9A3A4660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3A10E02B-E2FB-ECAF-9DC6-D94C60427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Image 13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685A18AC-D3A8-7732-D4DD-EA10593E72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  <p:pic>
        <p:nvPicPr>
          <p:cNvPr id="7" name="Image 6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28F1DC1E-BBD8-E507-671D-3BE867D7A5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80" y="3707829"/>
            <a:ext cx="637895" cy="63789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727F9B3-EF19-7E30-6A6D-CFEEE2386CF4}"/>
              </a:ext>
            </a:extLst>
          </p:cNvPr>
          <p:cNvSpPr txBox="1"/>
          <p:nvPr/>
        </p:nvSpPr>
        <p:spPr>
          <a:xfrm>
            <a:off x="1147347" y="4345724"/>
            <a:ext cx="1440160" cy="118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3L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Eau pour lavage de voiture</a:t>
            </a:r>
          </a:p>
        </p:txBody>
      </p:sp>
      <p:pic>
        <p:nvPicPr>
          <p:cNvPr id="11" name="Image 10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8124DB2E-F3B0-A05B-0C39-6BDFB131CF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48" y="3707829"/>
            <a:ext cx="637895" cy="63789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2AE5A08-5019-6F47-3DCF-F7BEE56F8415}"/>
              </a:ext>
            </a:extLst>
          </p:cNvPr>
          <p:cNvSpPr txBox="1"/>
          <p:nvPr/>
        </p:nvSpPr>
        <p:spPr>
          <a:xfrm>
            <a:off x="575816" y="2557967"/>
            <a:ext cx="1440160" cy="143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Eau pour lavage de voiture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3L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6" name="Image 15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3B74F63B-DF30-A24E-08AB-2EBF789733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67" y="3557830"/>
            <a:ext cx="818471" cy="81847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22100BB-861E-98FB-6E8E-54EF9AE04BD2}"/>
              </a:ext>
            </a:extLst>
          </p:cNvPr>
          <p:cNvSpPr txBox="1"/>
          <p:nvPr/>
        </p:nvSpPr>
        <p:spPr>
          <a:xfrm>
            <a:off x="1799952" y="2686335"/>
            <a:ext cx="1440160" cy="123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Eau pour autres lavage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8L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8" name="Image 17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20E72E4E-9FB7-94DD-A996-1D17545908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70" y="3421427"/>
            <a:ext cx="988883" cy="98888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17895853-2104-1AFD-BC26-1A59661A2F55}"/>
              </a:ext>
            </a:extLst>
          </p:cNvPr>
          <p:cNvSpPr txBox="1"/>
          <p:nvPr/>
        </p:nvSpPr>
        <p:spPr>
          <a:xfrm>
            <a:off x="2520032" y="4355901"/>
            <a:ext cx="1440160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9L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Lave</a:t>
            </a:r>
          </a:p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vaisselle</a:t>
            </a:r>
          </a:p>
        </p:txBody>
      </p:sp>
      <p:pic>
        <p:nvPicPr>
          <p:cNvPr id="20" name="Image 19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2EE4501B-4D86-CF03-19AF-648FEA1C8D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387" y="3276914"/>
            <a:ext cx="1227191" cy="1227191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38DBA4E7-2768-1C3E-EB7D-4E4BCBD4C06B}"/>
              </a:ext>
            </a:extLst>
          </p:cNvPr>
          <p:cNvSpPr txBox="1"/>
          <p:nvPr/>
        </p:nvSpPr>
        <p:spPr>
          <a:xfrm>
            <a:off x="3384128" y="2411685"/>
            <a:ext cx="1440160" cy="123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Arrosage du Jardin 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11L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2" name="Image 21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645506B1-B906-9F06-C009-8916AB7D6C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96" y="3071564"/>
            <a:ext cx="1520812" cy="1520812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680F267A-E24C-892F-2B38-D6F47004C814}"/>
              </a:ext>
            </a:extLst>
          </p:cNvPr>
          <p:cNvSpPr txBox="1"/>
          <p:nvPr/>
        </p:nvSpPr>
        <p:spPr>
          <a:xfrm>
            <a:off x="4392240" y="4499917"/>
            <a:ext cx="1440160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17L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Lave</a:t>
            </a:r>
          </a:p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linge</a:t>
            </a:r>
          </a:p>
        </p:txBody>
      </p:sp>
      <p:pic>
        <p:nvPicPr>
          <p:cNvPr id="24" name="Image 23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A6CDC2E5-D26F-DE0F-DFB3-F40974AC77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864" y="2411686"/>
            <a:ext cx="2448272" cy="2448272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E4FF76DA-37B8-A670-2C8D-477884168A68}"/>
              </a:ext>
            </a:extLst>
          </p:cNvPr>
          <p:cNvSpPr txBox="1"/>
          <p:nvPr/>
        </p:nvSpPr>
        <p:spPr>
          <a:xfrm>
            <a:off x="10512920" y="1806590"/>
            <a:ext cx="1440160" cy="1037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WC 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46L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6" name="Image 25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2D8491F4-D881-C78D-612B-55630D10B6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852" y="1793633"/>
            <a:ext cx="3282348" cy="3282348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20289CDD-2CCA-8725-9A78-5C1E2771BFEB}"/>
              </a:ext>
            </a:extLst>
          </p:cNvPr>
          <p:cNvSpPr txBox="1"/>
          <p:nvPr/>
        </p:nvSpPr>
        <p:spPr>
          <a:xfrm>
            <a:off x="10728944" y="4888185"/>
            <a:ext cx="1440160" cy="118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53L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soins du corps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0C1F15-1366-7B8E-624E-858D8980E110}"/>
              </a:ext>
            </a:extLst>
          </p:cNvPr>
          <p:cNvSpPr/>
          <p:nvPr/>
        </p:nvSpPr>
        <p:spPr>
          <a:xfrm>
            <a:off x="10083997" y="6587402"/>
            <a:ext cx="5109443" cy="46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rgbClr val="FE7BAB"/>
                </a:solidFill>
                <a:latin typeface="Poppins"/>
                <a:cs typeface="Poppins"/>
              </a:rPr>
              <a:t>*La consommation moyenne d'eau d'un ménage est d'environ  40 m3 (1 m3 = 1000 litres) par an et par personne</a:t>
            </a:r>
            <a:r>
              <a:rPr lang="fr-FR" sz="1400" b="1" dirty="0">
                <a:solidFill>
                  <a:srgbClr val="FE7BAB"/>
                </a:solidFill>
                <a:latin typeface="Poppins"/>
                <a:cs typeface="Poppin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19560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4428" y="323453"/>
            <a:ext cx="5628464" cy="7799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2700">
                  <a:noFill/>
                  <a:prstDash val="solid"/>
                </a:ln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Économiser l</a:t>
            </a:r>
            <a:r>
              <a:rPr lang="fr-FR" sz="4800" b="1" cap="none" spc="0" dirty="0">
                <a:ln w="12700">
                  <a:noFill/>
                  <a:prstDash val="solid"/>
                </a:ln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’eau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220160" y="1043533"/>
            <a:ext cx="5628464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35EC91"/>
                </a:solidFill>
              </a:rPr>
              <a:t>Consommation journalière d’eau en litres pour une personnes</a:t>
            </a:r>
          </a:p>
          <a:p>
            <a:pPr algn="ctr"/>
            <a:endParaRPr lang="fr-FR" sz="3200" dirty="0">
              <a:solidFill>
                <a:schemeClr val="tx1"/>
              </a:solidFill>
            </a:endParaRPr>
          </a:p>
        </p:txBody>
      </p:sp>
      <p:pic>
        <p:nvPicPr>
          <p:cNvPr id="6" name="Image 5" descr="Une image contenant clipart, Graphique, dessin humoristique, Dessin d’enfant&#10;&#10;Description générée automatiquement">
            <a:extLst>
              <a:ext uri="{FF2B5EF4-FFF2-40B4-BE49-F238E27FC236}">
                <a16:creationId xmlns:a16="http://schemas.microsoft.com/office/drawing/2014/main" id="{A6060424-1BA7-D9C4-D4AB-9C23F7C12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4664" y="2339677"/>
            <a:ext cx="3734885" cy="3734885"/>
          </a:xfrm>
          <a:prstGeom prst="rect">
            <a:avLst/>
          </a:prstGeom>
        </p:spPr>
      </p:pic>
      <p:sp>
        <p:nvSpPr>
          <p:cNvPr id="8" name="Flèche : pentagone 7">
            <a:extLst>
              <a:ext uri="{FF2B5EF4-FFF2-40B4-BE49-F238E27FC236}">
                <a16:creationId xmlns:a16="http://schemas.microsoft.com/office/drawing/2014/main" id="{E7D96011-3F2E-62A3-8C6F-BF0834B66F1F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4385413-96A0-D673-524B-1A4FF05940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779773EA-0F0D-FA81-730B-732E9A3A4660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3A10E02B-E2FB-ECAF-9DC6-D94C60427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Image 13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685A18AC-D3A8-7732-D4DD-EA10593E72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  <p:pic>
        <p:nvPicPr>
          <p:cNvPr id="7" name="Image 6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28F1DC1E-BBD8-E507-671D-3BE867D7A5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80" y="3707829"/>
            <a:ext cx="637895" cy="63789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727F9B3-EF19-7E30-6A6D-CFEEE2386CF4}"/>
              </a:ext>
            </a:extLst>
          </p:cNvPr>
          <p:cNvSpPr txBox="1"/>
          <p:nvPr/>
        </p:nvSpPr>
        <p:spPr>
          <a:xfrm>
            <a:off x="1147347" y="4345724"/>
            <a:ext cx="1440160" cy="118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3L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Eau pour lavage de voiture</a:t>
            </a:r>
          </a:p>
        </p:txBody>
      </p:sp>
      <p:pic>
        <p:nvPicPr>
          <p:cNvPr id="11" name="Image 10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8124DB2E-F3B0-A05B-0C39-6BDFB131CF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48" y="3707829"/>
            <a:ext cx="637895" cy="63789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2AE5A08-5019-6F47-3DCF-F7BEE56F8415}"/>
              </a:ext>
            </a:extLst>
          </p:cNvPr>
          <p:cNvSpPr txBox="1"/>
          <p:nvPr/>
        </p:nvSpPr>
        <p:spPr>
          <a:xfrm>
            <a:off x="575816" y="2557967"/>
            <a:ext cx="1440160" cy="143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Eau pour lavage de voiture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3L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6" name="Image 15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3B74F63B-DF30-A24E-08AB-2EBF789733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67" y="3557830"/>
            <a:ext cx="818471" cy="81847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22100BB-861E-98FB-6E8E-54EF9AE04BD2}"/>
              </a:ext>
            </a:extLst>
          </p:cNvPr>
          <p:cNvSpPr txBox="1"/>
          <p:nvPr/>
        </p:nvSpPr>
        <p:spPr>
          <a:xfrm>
            <a:off x="1799952" y="2686335"/>
            <a:ext cx="1440160" cy="123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Eau pour autres lavage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8L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8" name="Image 17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20E72E4E-9FB7-94DD-A996-1D17545908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70" y="3421427"/>
            <a:ext cx="988883" cy="98888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17895853-2104-1AFD-BC26-1A59661A2F55}"/>
              </a:ext>
            </a:extLst>
          </p:cNvPr>
          <p:cNvSpPr txBox="1"/>
          <p:nvPr/>
        </p:nvSpPr>
        <p:spPr>
          <a:xfrm>
            <a:off x="2520032" y="4355901"/>
            <a:ext cx="1440160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9L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Lave</a:t>
            </a:r>
          </a:p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vaisselle</a:t>
            </a:r>
          </a:p>
        </p:txBody>
      </p:sp>
      <p:pic>
        <p:nvPicPr>
          <p:cNvPr id="20" name="Image 19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2EE4501B-4D86-CF03-19AF-648FEA1C8D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387" y="3276914"/>
            <a:ext cx="1227191" cy="1227191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38DBA4E7-2768-1C3E-EB7D-4E4BCBD4C06B}"/>
              </a:ext>
            </a:extLst>
          </p:cNvPr>
          <p:cNvSpPr txBox="1"/>
          <p:nvPr/>
        </p:nvSpPr>
        <p:spPr>
          <a:xfrm>
            <a:off x="3384128" y="2411685"/>
            <a:ext cx="1440160" cy="123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Arrosage du Jardin 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11L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2" name="Image 21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645506B1-B906-9F06-C009-8916AB7D6C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96" y="3071564"/>
            <a:ext cx="1520812" cy="1520812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680F267A-E24C-892F-2B38-D6F47004C814}"/>
              </a:ext>
            </a:extLst>
          </p:cNvPr>
          <p:cNvSpPr txBox="1"/>
          <p:nvPr/>
        </p:nvSpPr>
        <p:spPr>
          <a:xfrm>
            <a:off x="4392240" y="4499917"/>
            <a:ext cx="1440160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17L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Lave</a:t>
            </a:r>
          </a:p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linge</a:t>
            </a:r>
          </a:p>
        </p:txBody>
      </p:sp>
      <p:pic>
        <p:nvPicPr>
          <p:cNvPr id="24" name="Image 23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A6CDC2E5-D26F-DE0F-DFB3-F40974AC77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44" y="2411686"/>
            <a:ext cx="2448272" cy="2448272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E4FF76DA-37B8-A670-2C8D-477884168A68}"/>
              </a:ext>
            </a:extLst>
          </p:cNvPr>
          <p:cNvSpPr txBox="1"/>
          <p:nvPr/>
        </p:nvSpPr>
        <p:spPr>
          <a:xfrm>
            <a:off x="5832400" y="1806590"/>
            <a:ext cx="1440160" cy="1037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WC 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46L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6" name="Image 25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2D8491F4-D881-C78D-612B-55630D10B6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852" y="1793633"/>
            <a:ext cx="3282348" cy="3282348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20289CDD-2CCA-8725-9A78-5C1E2771BFEB}"/>
              </a:ext>
            </a:extLst>
          </p:cNvPr>
          <p:cNvSpPr txBox="1"/>
          <p:nvPr/>
        </p:nvSpPr>
        <p:spPr>
          <a:xfrm>
            <a:off x="10728944" y="4888185"/>
            <a:ext cx="1440160" cy="118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53L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soins du corps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0C1F15-1366-7B8E-624E-858D8980E110}"/>
              </a:ext>
            </a:extLst>
          </p:cNvPr>
          <p:cNvSpPr/>
          <p:nvPr/>
        </p:nvSpPr>
        <p:spPr>
          <a:xfrm>
            <a:off x="10083997" y="6587402"/>
            <a:ext cx="5109443" cy="46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rgbClr val="FE7BAB"/>
                </a:solidFill>
                <a:latin typeface="Poppins"/>
                <a:cs typeface="Poppins"/>
              </a:rPr>
              <a:t>*La consommation moyenne d'eau d'un ménage est d'environ  40 m3 (1 m3 = 1000 litres) par an et par personne</a:t>
            </a:r>
            <a:r>
              <a:rPr lang="fr-FR" sz="1400" b="1" dirty="0">
                <a:solidFill>
                  <a:srgbClr val="FE7BAB"/>
                </a:solidFill>
                <a:latin typeface="Poppins"/>
                <a:cs typeface="Poppin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31252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CD863BE5-1671-DF3D-A6B3-57679CCA0738}"/>
              </a:ext>
            </a:extLst>
          </p:cNvPr>
          <p:cNvSpPr/>
          <p:nvPr/>
        </p:nvSpPr>
        <p:spPr>
          <a:xfrm>
            <a:off x="431800" y="1958849"/>
            <a:ext cx="9289032" cy="41830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11820" y="462837"/>
            <a:ext cx="8856984" cy="116570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lumMod val="60000"/>
                <a:lumOff val="40000"/>
                <a:alpha val="60000"/>
              </a:schemeClr>
            </a:glow>
            <a:softEdge rad="63500"/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500" b="1" dirty="0">
                <a:solidFill>
                  <a:srgbClr val="FF7BAC"/>
                </a:solidFill>
                <a:latin typeface="+mn-lt"/>
                <a:ea typeface="Microsoft YaHei"/>
                <a:cs typeface="Arial"/>
              </a:rPr>
              <a:t> </a:t>
            </a:r>
            <a:r>
              <a:rPr lang="fr-FR" sz="2500" b="1" dirty="0">
                <a:solidFill>
                  <a:srgbClr val="5C8AFF"/>
                </a:solidFill>
                <a:latin typeface="Poppins" panose="00000500000000000000" pitchFamily="2" charset="0"/>
                <a:ea typeface="Microsoft YaHei"/>
                <a:cs typeface="Poppins" panose="00000500000000000000" pitchFamily="2" charset="0"/>
              </a:rPr>
              <a:t>D’APRES VOUS QUEL EST L’APPAREIL </a:t>
            </a:r>
            <a:endParaRPr lang="fr-FR" sz="25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fr-FR" sz="25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500" b="1" dirty="0">
                <a:solidFill>
                  <a:srgbClr val="5C8AFF"/>
                </a:solidFill>
                <a:latin typeface="Poppins" panose="00000500000000000000" pitchFamily="2" charset="0"/>
                <a:ea typeface="Microsoft YaHei"/>
                <a:cs typeface="Poppins" panose="00000500000000000000" pitchFamily="2" charset="0"/>
              </a:rPr>
              <a:t>QUI CONSOMME LE PLUS DANS VOTRE FOYER ?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92040" y="2164073"/>
            <a:ext cx="5198009" cy="550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CHAUFFAGE</a:t>
            </a:r>
            <a:r>
              <a:rPr lang="fr-FR" sz="3200" b="1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2800" b="1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ELECTRIQUE</a:t>
            </a:r>
          </a:p>
        </p:txBody>
      </p:sp>
      <p:pic>
        <p:nvPicPr>
          <p:cNvPr id="13" name="Image 12" descr="Une image contenant capture d’écran, symbole, Graphique, logo&#10;&#10;Description générée automatiquement">
            <a:extLst>
              <a:ext uri="{FF2B5EF4-FFF2-40B4-BE49-F238E27FC236}">
                <a16:creationId xmlns:a16="http://schemas.microsoft.com/office/drawing/2014/main" id="{96DC5EED-089C-258B-C808-C5C91F858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148" y="2920025"/>
            <a:ext cx="2952328" cy="2952328"/>
          </a:xfrm>
          <a:prstGeom prst="rect">
            <a:avLst/>
          </a:prstGeom>
        </p:spPr>
      </p:pic>
      <p:pic>
        <p:nvPicPr>
          <p:cNvPr id="32" name="Image 31" descr="Une image contenant Graphique, clipart, graphisme, symbole&#10;&#10;Description générée automatiquement">
            <a:extLst>
              <a:ext uri="{FF2B5EF4-FFF2-40B4-BE49-F238E27FC236}">
                <a16:creationId xmlns:a16="http://schemas.microsoft.com/office/drawing/2014/main" id="{E7546C7B-C31B-1791-8689-F219DE04E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0" y="2887952"/>
            <a:ext cx="2794130" cy="2794130"/>
          </a:xfrm>
          <a:prstGeom prst="rect">
            <a:avLst/>
          </a:prstGeom>
        </p:spPr>
      </p:pic>
      <p:pic>
        <p:nvPicPr>
          <p:cNvPr id="34" name="Image 33" descr="Une image contenant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EF07B1FC-F15A-7DE7-033F-EDF322FC2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573" y="3053790"/>
            <a:ext cx="2600462" cy="2600462"/>
          </a:xfrm>
          <a:prstGeom prst="rect">
            <a:avLst/>
          </a:prstGeom>
        </p:spPr>
      </p:pic>
      <p:sp>
        <p:nvSpPr>
          <p:cNvPr id="38" name="Flèche : pentagone 37">
            <a:extLst>
              <a:ext uri="{FF2B5EF4-FFF2-40B4-BE49-F238E27FC236}">
                <a16:creationId xmlns:a16="http://schemas.microsoft.com/office/drawing/2014/main" id="{D232156D-81D1-651C-73F9-13947EC21FA1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14FC4FA-A965-D542-D23E-F31CEF800F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40" name="Flèche : pentagone 39">
            <a:extLst>
              <a:ext uri="{FF2B5EF4-FFF2-40B4-BE49-F238E27FC236}">
                <a16:creationId xmlns:a16="http://schemas.microsoft.com/office/drawing/2014/main" id="{EF765F3D-57CB-6EF1-B70D-9809E4A0E633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Picture 3">
            <a:extLst>
              <a:ext uri="{FF2B5EF4-FFF2-40B4-BE49-F238E27FC236}">
                <a16:creationId xmlns:a16="http://schemas.microsoft.com/office/drawing/2014/main" id="{00D1F22A-091A-29AE-C505-8F825A0F9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Image 41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33805D88-C605-B0DA-D9F8-751F719331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82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4428" y="323453"/>
            <a:ext cx="5628464" cy="7799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2700">
                  <a:noFill/>
                  <a:prstDash val="solid"/>
                </a:ln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Économiser l</a:t>
            </a:r>
            <a:r>
              <a:rPr lang="fr-FR" sz="4800" b="1" cap="none" spc="0" dirty="0">
                <a:ln w="12700">
                  <a:noFill/>
                  <a:prstDash val="solid"/>
                </a:ln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’eau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220160" y="1043533"/>
            <a:ext cx="5628464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35EC91"/>
                </a:solidFill>
              </a:rPr>
              <a:t>Consommation journalière d’eau en litres pour une personnes</a:t>
            </a:r>
          </a:p>
          <a:p>
            <a:pPr algn="ctr"/>
            <a:endParaRPr lang="fr-FR" sz="3200" dirty="0">
              <a:solidFill>
                <a:schemeClr val="tx1"/>
              </a:solidFill>
            </a:endParaRPr>
          </a:p>
        </p:txBody>
      </p:sp>
      <p:pic>
        <p:nvPicPr>
          <p:cNvPr id="6" name="Image 5" descr="Une image contenant clipart, Graphique, dessin humoristique, Dessin d’enfant&#10;&#10;Description générée automatiquement">
            <a:extLst>
              <a:ext uri="{FF2B5EF4-FFF2-40B4-BE49-F238E27FC236}">
                <a16:creationId xmlns:a16="http://schemas.microsoft.com/office/drawing/2014/main" id="{A6060424-1BA7-D9C4-D4AB-9C23F7C12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4664" y="2339677"/>
            <a:ext cx="3734885" cy="3734885"/>
          </a:xfrm>
          <a:prstGeom prst="rect">
            <a:avLst/>
          </a:prstGeom>
        </p:spPr>
      </p:pic>
      <p:sp>
        <p:nvSpPr>
          <p:cNvPr id="8" name="Flèche : pentagone 7">
            <a:extLst>
              <a:ext uri="{FF2B5EF4-FFF2-40B4-BE49-F238E27FC236}">
                <a16:creationId xmlns:a16="http://schemas.microsoft.com/office/drawing/2014/main" id="{E7D96011-3F2E-62A3-8C6F-BF0834B66F1F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24385413-96A0-D673-524B-1A4FF05940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779773EA-0F0D-FA81-730B-732E9A3A4660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3A10E02B-E2FB-ECAF-9DC6-D94C60427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Image 13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685A18AC-D3A8-7732-D4DD-EA10593E72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  <p:pic>
        <p:nvPicPr>
          <p:cNvPr id="7" name="Image 6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28F1DC1E-BBD8-E507-671D-3BE867D7A5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80" y="3707829"/>
            <a:ext cx="637895" cy="63789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727F9B3-EF19-7E30-6A6D-CFEEE2386CF4}"/>
              </a:ext>
            </a:extLst>
          </p:cNvPr>
          <p:cNvSpPr txBox="1"/>
          <p:nvPr/>
        </p:nvSpPr>
        <p:spPr>
          <a:xfrm>
            <a:off x="1147347" y="4345724"/>
            <a:ext cx="1440160" cy="118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3L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Eau pour lavage de voiture</a:t>
            </a:r>
          </a:p>
        </p:txBody>
      </p:sp>
      <p:pic>
        <p:nvPicPr>
          <p:cNvPr id="11" name="Image 10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8124DB2E-F3B0-A05B-0C39-6BDFB131CF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48" y="3707829"/>
            <a:ext cx="637895" cy="63789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2AE5A08-5019-6F47-3DCF-F7BEE56F8415}"/>
              </a:ext>
            </a:extLst>
          </p:cNvPr>
          <p:cNvSpPr txBox="1"/>
          <p:nvPr/>
        </p:nvSpPr>
        <p:spPr>
          <a:xfrm>
            <a:off x="575816" y="2557967"/>
            <a:ext cx="1440160" cy="143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Eau pour lavage de voiture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3L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6" name="Image 15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3B74F63B-DF30-A24E-08AB-2EBF789733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67" y="3557830"/>
            <a:ext cx="818471" cy="81847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22100BB-861E-98FB-6E8E-54EF9AE04BD2}"/>
              </a:ext>
            </a:extLst>
          </p:cNvPr>
          <p:cNvSpPr txBox="1"/>
          <p:nvPr/>
        </p:nvSpPr>
        <p:spPr>
          <a:xfrm>
            <a:off x="1799952" y="2686335"/>
            <a:ext cx="1440160" cy="123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Eau pour autres lavage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8L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8" name="Image 17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20E72E4E-9FB7-94DD-A996-1D17545908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70" y="3421427"/>
            <a:ext cx="988883" cy="98888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17895853-2104-1AFD-BC26-1A59661A2F55}"/>
              </a:ext>
            </a:extLst>
          </p:cNvPr>
          <p:cNvSpPr txBox="1"/>
          <p:nvPr/>
        </p:nvSpPr>
        <p:spPr>
          <a:xfrm>
            <a:off x="2520032" y="4355901"/>
            <a:ext cx="1440160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9L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Lave</a:t>
            </a:r>
          </a:p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vaisselle</a:t>
            </a:r>
          </a:p>
        </p:txBody>
      </p:sp>
      <p:pic>
        <p:nvPicPr>
          <p:cNvPr id="20" name="Image 19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2EE4501B-4D86-CF03-19AF-648FEA1C8D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387" y="3276914"/>
            <a:ext cx="1227191" cy="1227191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38DBA4E7-2768-1C3E-EB7D-4E4BCBD4C06B}"/>
              </a:ext>
            </a:extLst>
          </p:cNvPr>
          <p:cNvSpPr txBox="1"/>
          <p:nvPr/>
        </p:nvSpPr>
        <p:spPr>
          <a:xfrm>
            <a:off x="3384128" y="2411685"/>
            <a:ext cx="1440160" cy="123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Arrosage du Jardin 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11L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2" name="Image 21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645506B1-B906-9F06-C009-8916AB7D6C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96" y="3071564"/>
            <a:ext cx="1520812" cy="1520812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680F267A-E24C-892F-2B38-D6F47004C814}"/>
              </a:ext>
            </a:extLst>
          </p:cNvPr>
          <p:cNvSpPr txBox="1"/>
          <p:nvPr/>
        </p:nvSpPr>
        <p:spPr>
          <a:xfrm>
            <a:off x="4392240" y="4499917"/>
            <a:ext cx="1440160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17L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Lave</a:t>
            </a:r>
          </a:p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linge</a:t>
            </a:r>
          </a:p>
        </p:txBody>
      </p:sp>
      <p:pic>
        <p:nvPicPr>
          <p:cNvPr id="24" name="Image 23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A6CDC2E5-D26F-DE0F-DFB3-F40974AC77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44" y="2411686"/>
            <a:ext cx="2448272" cy="2448272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E4FF76DA-37B8-A670-2C8D-477884168A68}"/>
              </a:ext>
            </a:extLst>
          </p:cNvPr>
          <p:cNvSpPr txBox="1"/>
          <p:nvPr/>
        </p:nvSpPr>
        <p:spPr>
          <a:xfrm>
            <a:off x="5832400" y="1806590"/>
            <a:ext cx="1440160" cy="1037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WC 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46L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6" name="Image 25" descr="Une image contenant créativité&#10;&#10;Description générée automatiquement">
            <a:extLst>
              <a:ext uri="{FF2B5EF4-FFF2-40B4-BE49-F238E27FC236}">
                <a16:creationId xmlns:a16="http://schemas.microsoft.com/office/drawing/2014/main" id="{2D8491F4-D881-C78D-612B-55630D10B6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524" y="1793633"/>
            <a:ext cx="3282348" cy="3282348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20289CDD-2CCA-8725-9A78-5C1E2771BFEB}"/>
              </a:ext>
            </a:extLst>
          </p:cNvPr>
          <p:cNvSpPr txBox="1"/>
          <p:nvPr/>
        </p:nvSpPr>
        <p:spPr>
          <a:xfrm>
            <a:off x="7776616" y="4888185"/>
            <a:ext cx="1440160" cy="118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53L</a:t>
            </a:r>
          </a:p>
          <a:p>
            <a:pPr algn="ctr"/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soins du corps</a:t>
            </a:r>
          </a:p>
          <a:p>
            <a:pPr algn="ctr"/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0C1F15-1366-7B8E-624E-858D8980E110}"/>
              </a:ext>
            </a:extLst>
          </p:cNvPr>
          <p:cNvSpPr/>
          <p:nvPr/>
        </p:nvSpPr>
        <p:spPr>
          <a:xfrm>
            <a:off x="4877054" y="6587402"/>
            <a:ext cx="5109443" cy="46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rgbClr val="FE7BAB"/>
                </a:solidFill>
                <a:latin typeface="Poppins"/>
                <a:cs typeface="Poppins"/>
              </a:rPr>
              <a:t>*La consommation moyenne d'eau d'un ménage est d'environ  40 m3 (1 m3 = 1000 litres) par an et par personne</a:t>
            </a:r>
            <a:r>
              <a:rPr lang="fr-FR" sz="1400" b="1" dirty="0">
                <a:solidFill>
                  <a:srgbClr val="FE7BAB"/>
                </a:solidFill>
                <a:latin typeface="Poppins"/>
                <a:cs typeface="Poppin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74155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687" y="467469"/>
            <a:ext cx="9397858" cy="18104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000" b="1" cap="none" spc="0" dirty="0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/>
                <a:cs typeface="Poppins"/>
              </a:rPr>
              <a:t>Quelques astuces pour économiser l’eau…</a:t>
            </a:r>
          </a:p>
        </p:txBody>
      </p:sp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87EA95C6-FC67-11AB-F16D-2D040BAFEFE2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95277BDF-37B2-5A4B-C30B-26AA79E802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5" name="Flèche : pentagone 4">
            <a:extLst>
              <a:ext uri="{FF2B5EF4-FFF2-40B4-BE49-F238E27FC236}">
                <a16:creationId xmlns:a16="http://schemas.microsoft.com/office/drawing/2014/main" id="{BA24BCE4-6EDC-9C97-0B67-CE443F857CE7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1FEB137-8B07-7C96-4EA0-E1D3CEA61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Image 8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077FDB3C-93C8-E5E6-43BE-876B9CFEE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  <p:pic>
        <p:nvPicPr>
          <p:cNvPr id="12" name="Image 11" descr="Une image contenant Graphique, conception, main&#10;&#10;Description générée automatiquement">
            <a:extLst>
              <a:ext uri="{FF2B5EF4-FFF2-40B4-BE49-F238E27FC236}">
                <a16:creationId xmlns:a16="http://schemas.microsoft.com/office/drawing/2014/main" id="{13B8A36D-2E7B-8124-C320-883329458D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668" y="2397114"/>
            <a:ext cx="3379288" cy="3379288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7F1A0F1A-CAE1-35E8-F0AC-9AC0D3E07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51564" y="1583569"/>
            <a:ext cx="7687220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3600" b="1" dirty="0">
                <a:solidFill>
                  <a:srgbClr val="000000"/>
                </a:solidFill>
                <a:latin typeface="Poppins"/>
                <a:cs typeface="Poppins"/>
              </a:rPr>
              <a:t>Préférer les douches aux bains.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DA365860-49E0-55A3-0450-EF0F94EDA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273056" y="3824288"/>
            <a:ext cx="216024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  <a:latin typeface="Poppins"/>
                <a:cs typeface="Poppins"/>
              </a:rPr>
              <a:t>150 à 200 litres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D24FD581-C517-58EA-129F-0049E930F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82241" y="3698177"/>
            <a:ext cx="2732087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  <a:latin typeface="Poppins"/>
                <a:cs typeface="Poppins"/>
              </a:rPr>
              <a:t>60 à 80 litres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dirty="0">
                <a:solidFill>
                  <a:srgbClr val="000000"/>
                </a:solidFill>
                <a:latin typeface="Poppins"/>
                <a:cs typeface="Poppins"/>
              </a:rPr>
              <a:t>(soit 3X moins qu’un bain)</a:t>
            </a:r>
          </a:p>
        </p:txBody>
      </p:sp>
      <p:pic>
        <p:nvPicPr>
          <p:cNvPr id="19" name="Image 18" descr="Une image contenant capture d’écran, lune, conception&#10;&#10;Description générée automatiquement">
            <a:extLst>
              <a:ext uri="{FF2B5EF4-FFF2-40B4-BE49-F238E27FC236}">
                <a16:creationId xmlns:a16="http://schemas.microsoft.com/office/drawing/2014/main" id="{F2B6B837-64A8-14DF-AC92-CC5319DF91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4744" y="2843733"/>
            <a:ext cx="1944216" cy="1944216"/>
          </a:xfrm>
          <a:prstGeom prst="rect">
            <a:avLst/>
          </a:prstGeom>
        </p:spPr>
      </p:pic>
      <p:pic>
        <p:nvPicPr>
          <p:cNvPr id="20" name="Image 19" descr="Une image contenant clipart, dessin humoristique, capture d’écran, illustration&#10;&#10;Description générée automatiquement">
            <a:extLst>
              <a:ext uri="{FF2B5EF4-FFF2-40B4-BE49-F238E27FC236}">
                <a16:creationId xmlns:a16="http://schemas.microsoft.com/office/drawing/2014/main" id="{457D9295-2B25-D755-18FE-C9617AFAF0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3256" y="2843708"/>
            <a:ext cx="1872233" cy="187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28994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14325" y="1979613"/>
            <a:ext cx="9572625" cy="600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>
              <a:solidFill>
                <a:srgbClr val="000000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>
              <a:solidFill>
                <a:srgbClr val="000000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>
              <a:solidFill>
                <a:srgbClr val="000000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>
              <a:solidFill>
                <a:srgbClr val="000000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>
              <a:solidFill>
                <a:srgbClr val="000000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>
              <a:solidFill>
                <a:srgbClr val="000000"/>
              </a:solidFill>
              <a:latin typeface="Poppins"/>
              <a:cs typeface="Poppins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385540" y="1583569"/>
            <a:ext cx="7687220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3600" b="1" dirty="0">
                <a:solidFill>
                  <a:srgbClr val="000000"/>
                </a:solidFill>
                <a:latin typeface="Poppins"/>
                <a:cs typeface="Poppins"/>
              </a:rPr>
              <a:t>Préférer les douches aux bains.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664048" y="3824288"/>
            <a:ext cx="216024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  <a:latin typeface="Poppins"/>
                <a:cs typeface="Poppins"/>
              </a:rPr>
              <a:t>150 à 200 litres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154863" y="3698177"/>
            <a:ext cx="2732087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  <a:latin typeface="Poppins"/>
                <a:cs typeface="Poppins"/>
              </a:rPr>
              <a:t>60 à 80 litres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dirty="0">
                <a:solidFill>
                  <a:srgbClr val="000000"/>
                </a:solidFill>
                <a:latin typeface="Poppins"/>
                <a:cs typeface="Poppins"/>
              </a:rPr>
              <a:t>(soit 3X moins qu’un bain)</a:t>
            </a:r>
          </a:p>
        </p:txBody>
      </p:sp>
      <p:pic>
        <p:nvPicPr>
          <p:cNvPr id="3" name="Image 2" descr="Une image contenant capture d’écran, lune, conception&#10;&#10;Description générée automatiquement">
            <a:extLst>
              <a:ext uri="{FF2B5EF4-FFF2-40B4-BE49-F238E27FC236}">
                <a16:creationId xmlns:a16="http://schemas.microsoft.com/office/drawing/2014/main" id="{6DBEA685-062A-C5BD-AEDB-92B954CD3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60" y="2843733"/>
            <a:ext cx="1944216" cy="19442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E7A75D-41B4-DED4-703C-0BFF490A47D9}"/>
              </a:ext>
            </a:extLst>
          </p:cNvPr>
          <p:cNvSpPr/>
          <p:nvPr/>
        </p:nvSpPr>
        <p:spPr>
          <a:xfrm>
            <a:off x="4322832" y="323453"/>
            <a:ext cx="1351653" cy="7799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</a:t>
            </a:r>
            <a:r>
              <a:rPr lang="fr-FR" sz="4800" b="1" cap="none" spc="0" dirty="0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</a:t>
            </a:r>
          </a:p>
        </p:txBody>
      </p:sp>
      <p:pic>
        <p:nvPicPr>
          <p:cNvPr id="6" name="Image 5" descr="Une image contenant clipart, dessin humoristique, capture d’écran, illustration&#10;&#10;Description générée automatiquement">
            <a:extLst>
              <a:ext uri="{FF2B5EF4-FFF2-40B4-BE49-F238E27FC236}">
                <a16:creationId xmlns:a16="http://schemas.microsoft.com/office/drawing/2014/main" id="{7B9BF551-FF63-47A9-E772-9FEBDEF04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8" y="2843708"/>
            <a:ext cx="1872233" cy="18722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2E62F9-2337-F9B8-ADCF-30034F3230D2}"/>
              </a:ext>
            </a:extLst>
          </p:cNvPr>
          <p:cNvSpPr/>
          <p:nvPr/>
        </p:nvSpPr>
        <p:spPr>
          <a:xfrm>
            <a:off x="10116062" y="467469"/>
            <a:ext cx="9397858" cy="18104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000" b="1" cap="none" spc="0" dirty="0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/>
                <a:cs typeface="Poppins"/>
              </a:rPr>
              <a:t>Quelques astuces pour économiser l’eau…</a:t>
            </a:r>
          </a:p>
        </p:txBody>
      </p:sp>
      <p:pic>
        <p:nvPicPr>
          <p:cNvPr id="8" name="Image 7" descr="Une image contenant Graphique, conception, main&#10;&#10;Description générée automatiquement">
            <a:extLst>
              <a:ext uri="{FF2B5EF4-FFF2-40B4-BE49-F238E27FC236}">
                <a16:creationId xmlns:a16="http://schemas.microsoft.com/office/drawing/2014/main" id="{E706F537-D780-1B8C-89FE-6D718807F8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043" y="2397114"/>
            <a:ext cx="3379288" cy="3379288"/>
          </a:xfrm>
          <a:prstGeom prst="rect">
            <a:avLst/>
          </a:prstGeom>
        </p:spPr>
      </p:pic>
      <p:sp>
        <p:nvSpPr>
          <p:cNvPr id="10" name="Flèche : pentagone 9">
            <a:extLst>
              <a:ext uri="{FF2B5EF4-FFF2-40B4-BE49-F238E27FC236}">
                <a16:creationId xmlns:a16="http://schemas.microsoft.com/office/drawing/2014/main" id="{DE3212D4-F268-DF9B-5E61-C65E25638799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EF132379-78EE-A50E-1508-D342EA7592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17" name="Flèche : pentagone 16">
            <a:extLst>
              <a:ext uri="{FF2B5EF4-FFF2-40B4-BE49-F238E27FC236}">
                <a16:creationId xmlns:a16="http://schemas.microsoft.com/office/drawing/2014/main" id="{09CF0F25-CB08-EDA3-041A-1DCBD08E755B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662E1E72-1AE1-453B-64AA-7435535E1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Image 18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44D156F6-6BDE-B962-487D-D26BB23E38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  <p:sp>
        <p:nvSpPr>
          <p:cNvPr id="20" name="Rectangle 5">
            <a:extLst>
              <a:ext uri="{FF2B5EF4-FFF2-40B4-BE49-F238E27FC236}">
                <a16:creationId xmlns:a16="http://schemas.microsoft.com/office/drawing/2014/main" id="{3217E348-47C5-2EFF-70A9-C23ABB33B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159626" y="1547589"/>
            <a:ext cx="5436736" cy="34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 sz="2400" b="1" dirty="0">
              <a:solidFill>
                <a:srgbClr val="FF0000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2800" dirty="0">
                <a:solidFill>
                  <a:srgbClr val="000000"/>
                </a:solidFill>
                <a:latin typeface="Poppins"/>
                <a:cs typeface="Poppins"/>
              </a:rPr>
              <a:t>3 minutes de brossage de dent robinet ouvert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2800" b="1" dirty="0">
                <a:solidFill>
                  <a:srgbClr val="000000"/>
                </a:solidFill>
                <a:latin typeface="Poppins"/>
                <a:cs typeface="Poppins"/>
              </a:rPr>
              <a:t>= </a:t>
            </a:r>
            <a:r>
              <a:rPr lang="fr-FR" altLang="fr-FR" sz="2800" dirty="0">
                <a:solidFill>
                  <a:srgbClr val="000000"/>
                </a:solidFill>
                <a:latin typeface="Poppins"/>
                <a:cs typeface="Poppins"/>
              </a:rPr>
              <a:t>                       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2800" dirty="0">
                <a:solidFill>
                  <a:srgbClr val="000000"/>
                </a:solidFill>
                <a:latin typeface="Poppins"/>
                <a:cs typeface="Poppins"/>
              </a:rPr>
              <a:t>18 litres d’eau de gaspillés/jours. 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 dirty="0">
              <a:solidFill>
                <a:srgbClr val="000000"/>
              </a:solidFill>
              <a:latin typeface="Poppins"/>
              <a:cs typeface="Poppin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5E7FDB-26AB-5A53-27A7-EC4E25CC6F82}"/>
              </a:ext>
            </a:extLst>
          </p:cNvPr>
          <p:cNvSpPr/>
          <p:nvPr/>
        </p:nvSpPr>
        <p:spPr>
          <a:xfrm>
            <a:off x="-6611224" y="5085825"/>
            <a:ext cx="5202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/>
                <a:cs typeface="Poppins"/>
              </a:rPr>
              <a:t>3600 litres par an</a:t>
            </a:r>
            <a:r>
              <a:rPr lang="fr-FR" altLang="fr-FR" sz="2400" dirty="0">
                <a:solidFill>
                  <a:srgbClr val="000000"/>
                </a:solidFill>
                <a:latin typeface="Poppins"/>
                <a:cs typeface="Poppins"/>
              </a:rPr>
              <a:t> </a:t>
            </a:r>
            <a:r>
              <a:rPr lang="fr-FR" alt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/>
                <a:cs typeface="Poppins"/>
              </a:rPr>
              <a:t>soit 5,70€</a:t>
            </a:r>
            <a:endParaRPr lang="fr-FR" alt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oppins"/>
              <a:cs typeface="Poppins"/>
            </a:endParaRPr>
          </a:p>
        </p:txBody>
      </p:sp>
      <p:pic>
        <p:nvPicPr>
          <p:cNvPr id="22" name="Image 21" descr="Une image contenant clipart, dessin, dessin humoristique, illustration&#10;&#10;Description générée automatiquement">
            <a:extLst>
              <a:ext uri="{FF2B5EF4-FFF2-40B4-BE49-F238E27FC236}">
                <a16:creationId xmlns:a16="http://schemas.microsoft.com/office/drawing/2014/main" id="{6765F829-9B62-7B7D-5C31-4FD83247D3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53176" y="1743558"/>
            <a:ext cx="3072268" cy="3072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14325" y="1979613"/>
            <a:ext cx="9572625" cy="600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>
              <a:solidFill>
                <a:srgbClr val="000000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>
              <a:solidFill>
                <a:srgbClr val="000000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>
              <a:solidFill>
                <a:srgbClr val="000000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>
              <a:solidFill>
                <a:srgbClr val="000000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>
              <a:solidFill>
                <a:srgbClr val="000000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>
              <a:solidFill>
                <a:srgbClr val="000000"/>
              </a:solidFill>
              <a:latin typeface="Poppins"/>
              <a:cs typeface="Poppins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0868494" y="1583569"/>
            <a:ext cx="7687220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3600" b="1" dirty="0">
                <a:solidFill>
                  <a:srgbClr val="000000"/>
                </a:solidFill>
                <a:latin typeface="Poppins"/>
                <a:cs typeface="Poppins"/>
              </a:rPr>
              <a:t>Préférer les douches aux bains.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2147002" y="3824288"/>
            <a:ext cx="216024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  <a:latin typeface="Poppins"/>
                <a:cs typeface="Poppins"/>
              </a:rPr>
              <a:t>150 à 200 litres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6637817" y="3698177"/>
            <a:ext cx="2732087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  <a:latin typeface="Poppins"/>
                <a:cs typeface="Poppins"/>
              </a:rPr>
              <a:t>60 à 80 litres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dirty="0">
                <a:solidFill>
                  <a:srgbClr val="000000"/>
                </a:solidFill>
                <a:latin typeface="Poppins"/>
                <a:cs typeface="Poppins"/>
              </a:rPr>
              <a:t>(soit 3X moins qu’un bain)</a:t>
            </a:r>
          </a:p>
        </p:txBody>
      </p:sp>
      <p:pic>
        <p:nvPicPr>
          <p:cNvPr id="3" name="Image 2" descr="Une image contenant capture d’écran, lune, conception&#10;&#10;Description générée automatiquement">
            <a:extLst>
              <a:ext uri="{FF2B5EF4-FFF2-40B4-BE49-F238E27FC236}">
                <a16:creationId xmlns:a16="http://schemas.microsoft.com/office/drawing/2014/main" id="{6DBEA685-062A-C5BD-AEDB-92B954CD3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314" y="2843733"/>
            <a:ext cx="1944216" cy="19442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E7A75D-41B4-DED4-703C-0BFF490A47D9}"/>
              </a:ext>
            </a:extLst>
          </p:cNvPr>
          <p:cNvSpPr/>
          <p:nvPr/>
        </p:nvSpPr>
        <p:spPr>
          <a:xfrm>
            <a:off x="4322832" y="323453"/>
            <a:ext cx="1351653" cy="7799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</a:t>
            </a:r>
            <a:r>
              <a:rPr lang="fr-FR" sz="4800" b="1" cap="none" spc="0" dirty="0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</a:t>
            </a:r>
          </a:p>
        </p:txBody>
      </p:sp>
      <p:pic>
        <p:nvPicPr>
          <p:cNvPr id="6" name="Image 5" descr="Une image contenant clipart, dessin humoristique, capture d’écran, illustration&#10;&#10;Description générée automatiquement">
            <a:extLst>
              <a:ext uri="{FF2B5EF4-FFF2-40B4-BE49-F238E27FC236}">
                <a16:creationId xmlns:a16="http://schemas.microsoft.com/office/drawing/2014/main" id="{7B9BF551-FF63-47A9-E772-9FEBDEF04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802" y="2843708"/>
            <a:ext cx="1872233" cy="1872233"/>
          </a:xfrm>
          <a:prstGeom prst="rect">
            <a:avLst/>
          </a:prstGeom>
        </p:spPr>
      </p:pic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4ADA864B-46B2-9784-4676-D83D9CCE1135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DD151AFB-1024-BEFE-1603-9883895D63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9" name="Flèche : pentagone 8">
            <a:extLst>
              <a:ext uri="{FF2B5EF4-FFF2-40B4-BE49-F238E27FC236}">
                <a16:creationId xmlns:a16="http://schemas.microsoft.com/office/drawing/2014/main" id="{1F635C89-E00F-A698-32E0-B45E2EAE92A3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920DC2A-7DF4-A3ED-FE93-442C8A2BA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Image 11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759B79BB-1051-6DA1-A022-254A6261C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id="{A763F82A-3F5D-FB7A-CA9E-4712AE948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072" y="1547589"/>
            <a:ext cx="5436736" cy="34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 sz="2400" b="1" dirty="0">
              <a:solidFill>
                <a:srgbClr val="FF0000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2800" dirty="0">
                <a:solidFill>
                  <a:srgbClr val="000000"/>
                </a:solidFill>
                <a:latin typeface="Poppins"/>
                <a:cs typeface="Poppins"/>
              </a:rPr>
              <a:t>3 minutes de brossage de dent robinet ouvert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2800" b="1" dirty="0">
                <a:solidFill>
                  <a:srgbClr val="000000"/>
                </a:solidFill>
                <a:latin typeface="Poppins"/>
                <a:cs typeface="Poppins"/>
              </a:rPr>
              <a:t>= </a:t>
            </a:r>
            <a:r>
              <a:rPr lang="fr-FR" altLang="fr-FR" sz="2800" dirty="0">
                <a:solidFill>
                  <a:srgbClr val="000000"/>
                </a:solidFill>
                <a:latin typeface="Poppins"/>
                <a:cs typeface="Poppins"/>
              </a:rPr>
              <a:t>                       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2800" dirty="0">
                <a:solidFill>
                  <a:srgbClr val="000000"/>
                </a:solidFill>
                <a:latin typeface="Poppins"/>
                <a:cs typeface="Poppins"/>
              </a:rPr>
              <a:t>18 litres d’eau de gaspillés/jours. 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 dirty="0">
              <a:solidFill>
                <a:srgbClr val="000000"/>
              </a:solidFill>
              <a:latin typeface="Poppins"/>
              <a:cs typeface="Poppin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05B21C-6EFB-C374-83A1-905B1E0C642E}"/>
              </a:ext>
            </a:extLst>
          </p:cNvPr>
          <p:cNvSpPr/>
          <p:nvPr/>
        </p:nvSpPr>
        <p:spPr>
          <a:xfrm>
            <a:off x="2616474" y="5085825"/>
            <a:ext cx="5202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/>
                <a:cs typeface="Poppins"/>
              </a:rPr>
              <a:t>3600 litres par an</a:t>
            </a:r>
            <a:r>
              <a:rPr lang="fr-FR" altLang="fr-FR" sz="2400" dirty="0">
                <a:solidFill>
                  <a:srgbClr val="000000"/>
                </a:solidFill>
                <a:latin typeface="Poppins"/>
                <a:cs typeface="Poppins"/>
              </a:rPr>
              <a:t> </a:t>
            </a:r>
            <a:r>
              <a:rPr lang="fr-FR" alt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/>
                <a:cs typeface="Poppins"/>
              </a:rPr>
              <a:t>soit 5,70€</a:t>
            </a:r>
            <a:endParaRPr lang="fr-FR" alt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oppins"/>
              <a:cs typeface="Poppins"/>
            </a:endParaRPr>
          </a:p>
        </p:txBody>
      </p:sp>
      <p:pic>
        <p:nvPicPr>
          <p:cNvPr id="18" name="Image 17" descr="Une image contenant clipart, dessin, dessin humoristique, illustration&#10;&#10;Description générée automatiquement">
            <a:extLst>
              <a:ext uri="{FF2B5EF4-FFF2-40B4-BE49-F238E27FC236}">
                <a16:creationId xmlns:a16="http://schemas.microsoft.com/office/drawing/2014/main" id="{B11E3C3C-6E84-AD25-492D-1E126E4C47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22" y="1743558"/>
            <a:ext cx="3072268" cy="3072268"/>
          </a:xfrm>
          <a:prstGeom prst="rect">
            <a:avLst/>
          </a:prstGeom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E4B45C5F-BC18-37BA-95AA-50BC84343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05104" y="2771725"/>
            <a:ext cx="216024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  <a:latin typeface="Poppins"/>
                <a:cs typeface="Poppins"/>
              </a:rPr>
              <a:t>Récupérer l’eau de cuisson des aliments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5F03AA67-ED2A-E71A-F8B9-6738CFFB8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05104" y="5146079"/>
            <a:ext cx="216024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  <a:latin typeface="Poppins"/>
                <a:cs typeface="Poppins"/>
              </a:rPr>
              <a:t>Bien remplir le lave-linge ou le lave-vaisselle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33B5D84A-5D5F-66E1-6573-6CF49854D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38027" y="2771725"/>
            <a:ext cx="216024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  <a:latin typeface="Poppins"/>
                <a:cs typeface="Poppins"/>
              </a:rPr>
              <a:t>Fermer le robinet pendant la vaisselle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89546611-1760-F5E5-9315-5277EB951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38027" y="5219997"/>
            <a:ext cx="216024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  <a:latin typeface="Poppins"/>
                <a:cs typeface="Poppins"/>
              </a:rPr>
              <a:t>Utiliser des aérateurs pour réduire le débit</a:t>
            </a:r>
          </a:p>
        </p:txBody>
      </p:sp>
      <p:pic>
        <p:nvPicPr>
          <p:cNvPr id="23" name="Image 22" descr="Une image contenant capture d’écran, dessin, Graphique, clipart&#10;&#10;Description générée automatiquement">
            <a:extLst>
              <a:ext uri="{FF2B5EF4-FFF2-40B4-BE49-F238E27FC236}">
                <a16:creationId xmlns:a16="http://schemas.microsoft.com/office/drawing/2014/main" id="{71570642-6432-58B0-EF06-A67B902582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3948" y="1365865"/>
            <a:ext cx="1389055" cy="1389055"/>
          </a:xfrm>
          <a:prstGeom prst="rect">
            <a:avLst/>
          </a:prstGeom>
        </p:spPr>
      </p:pic>
      <p:pic>
        <p:nvPicPr>
          <p:cNvPr id="24" name="Image 23" descr="Une image contenant clipart, Graphique, dessin humoristique, cercle&#10;&#10;Description générée automatiquement">
            <a:extLst>
              <a:ext uri="{FF2B5EF4-FFF2-40B4-BE49-F238E27FC236}">
                <a16:creationId xmlns:a16="http://schemas.microsoft.com/office/drawing/2014/main" id="{7F3DB969-540A-AE87-A000-9C117A5DE3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811" y="1341742"/>
            <a:ext cx="1482749" cy="1482749"/>
          </a:xfrm>
          <a:prstGeom prst="rect">
            <a:avLst/>
          </a:prstGeom>
        </p:spPr>
      </p:pic>
      <p:pic>
        <p:nvPicPr>
          <p:cNvPr id="25" name="Image 24" descr="Une image contenant clipart, Graphique, illustration, conception&#10;&#10;Description générée automatiquement">
            <a:extLst>
              <a:ext uri="{FF2B5EF4-FFF2-40B4-BE49-F238E27FC236}">
                <a16:creationId xmlns:a16="http://schemas.microsoft.com/office/drawing/2014/main" id="{139981EA-522F-84A6-99E8-5882891B6E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0936" y="3710707"/>
            <a:ext cx="1509290" cy="1509290"/>
          </a:xfrm>
          <a:prstGeom prst="rect">
            <a:avLst/>
          </a:prstGeom>
        </p:spPr>
      </p:pic>
      <p:pic>
        <p:nvPicPr>
          <p:cNvPr id="26" name="Image 25" descr="Une image contenant clipart, capture d’écran, conception, dessin humoristique&#10;&#10;Description générée automatiquement">
            <a:extLst>
              <a:ext uri="{FF2B5EF4-FFF2-40B4-BE49-F238E27FC236}">
                <a16:creationId xmlns:a16="http://schemas.microsoft.com/office/drawing/2014/main" id="{F0800EB1-67F4-E987-DFC0-2C89A3C494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5222" y="3710707"/>
            <a:ext cx="1509290" cy="150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46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14325" y="1979613"/>
            <a:ext cx="9572625" cy="600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>
              <a:solidFill>
                <a:srgbClr val="000000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>
              <a:solidFill>
                <a:srgbClr val="000000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>
              <a:solidFill>
                <a:srgbClr val="000000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>
              <a:solidFill>
                <a:srgbClr val="000000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>
              <a:solidFill>
                <a:srgbClr val="000000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>
              <a:solidFill>
                <a:srgbClr val="000000"/>
              </a:solidFill>
              <a:latin typeface="Poppins"/>
              <a:cs typeface="Poppi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E7A75D-41B4-DED4-703C-0BFF490A47D9}"/>
              </a:ext>
            </a:extLst>
          </p:cNvPr>
          <p:cNvSpPr/>
          <p:nvPr/>
        </p:nvSpPr>
        <p:spPr>
          <a:xfrm>
            <a:off x="4322832" y="323453"/>
            <a:ext cx="1351653" cy="7799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</a:t>
            </a:r>
            <a:r>
              <a:rPr lang="fr-FR" sz="4800" b="1" cap="none" spc="0" dirty="0">
                <a:ln w="12700">
                  <a:noFill/>
                  <a:prstDash val="solid"/>
                </a:ln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</a:t>
            </a:r>
          </a:p>
        </p:txBody>
      </p:sp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4ADA864B-46B2-9784-4676-D83D9CCE1135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DD151AFB-1024-BEFE-1603-9883895D63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9" name="Flèche : pentagone 8">
            <a:extLst>
              <a:ext uri="{FF2B5EF4-FFF2-40B4-BE49-F238E27FC236}">
                <a16:creationId xmlns:a16="http://schemas.microsoft.com/office/drawing/2014/main" id="{1F635C89-E00F-A698-32E0-B45E2EAE92A3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920DC2A-7DF4-A3ED-FE93-442C8A2BA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Image 11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759B79BB-1051-6DA1-A022-254A6261CA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797B3AB-A140-D90D-6E59-F6E92F090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654" y="2771725"/>
            <a:ext cx="216024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  <a:latin typeface="Poppins"/>
                <a:cs typeface="Poppins"/>
              </a:rPr>
              <a:t>Récupérer l’eau de cuisson des aliments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E34902B-816B-9442-A9E9-E5F27DEF5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654" y="5146079"/>
            <a:ext cx="216024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  <a:latin typeface="Poppins"/>
                <a:cs typeface="Poppins"/>
              </a:rPr>
              <a:t>Bien remplir le lave-linge ou le lave-vaisselle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24D1885-B1DA-1712-1850-CED4589F5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731" y="2771725"/>
            <a:ext cx="216024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  <a:latin typeface="Poppins"/>
                <a:cs typeface="Poppins"/>
              </a:rPr>
              <a:t>Fermer le robinet pendant la vaisselle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9F69003-EF8F-CFB8-489B-026BB6BA4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731" y="5219997"/>
            <a:ext cx="216024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  <a:latin typeface="Poppins"/>
                <a:cs typeface="Poppins"/>
              </a:rPr>
              <a:t>Utiliser des aérateurs pour réduire le débit</a:t>
            </a:r>
          </a:p>
        </p:txBody>
      </p:sp>
      <p:pic>
        <p:nvPicPr>
          <p:cNvPr id="17" name="Image 16" descr="Une image contenant capture d’écran, dessin, Graphique, clipart&#10;&#10;Description générée automatiquement">
            <a:extLst>
              <a:ext uri="{FF2B5EF4-FFF2-40B4-BE49-F238E27FC236}">
                <a16:creationId xmlns:a16="http://schemas.microsoft.com/office/drawing/2014/main" id="{A0F76287-080C-CDC7-CABC-6C8FCDA189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10" y="1365865"/>
            <a:ext cx="1389055" cy="1389055"/>
          </a:xfrm>
          <a:prstGeom prst="rect">
            <a:avLst/>
          </a:prstGeom>
        </p:spPr>
      </p:pic>
      <p:pic>
        <p:nvPicPr>
          <p:cNvPr id="20" name="Image 19" descr="Une image contenant clipart, Graphique, dessin humoristique, cercle&#10;&#10;Description générée automatiquement">
            <a:extLst>
              <a:ext uri="{FF2B5EF4-FFF2-40B4-BE49-F238E27FC236}">
                <a16:creationId xmlns:a16="http://schemas.microsoft.com/office/drawing/2014/main" id="{92D21A2E-249E-7407-18C2-49DCAC610A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47" y="1341742"/>
            <a:ext cx="1482749" cy="1482749"/>
          </a:xfrm>
          <a:prstGeom prst="rect">
            <a:avLst/>
          </a:prstGeom>
        </p:spPr>
      </p:pic>
      <p:pic>
        <p:nvPicPr>
          <p:cNvPr id="22" name="Image 21" descr="Une image contenant clipart, Graphique, illustration, conception&#10;&#10;Description générée automatiquement">
            <a:extLst>
              <a:ext uri="{FF2B5EF4-FFF2-40B4-BE49-F238E27FC236}">
                <a16:creationId xmlns:a16="http://schemas.microsoft.com/office/drawing/2014/main" id="{5CB30ABD-86FF-BD9F-0BF5-722294AC89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22" y="3710707"/>
            <a:ext cx="1509290" cy="1509290"/>
          </a:xfrm>
          <a:prstGeom prst="rect">
            <a:avLst/>
          </a:prstGeom>
        </p:spPr>
      </p:pic>
      <p:pic>
        <p:nvPicPr>
          <p:cNvPr id="24" name="Image 23" descr="Une image contenant clipart, capture d’écran, conception, dessin humoristique&#10;&#10;Description générée automatiquement">
            <a:extLst>
              <a:ext uri="{FF2B5EF4-FFF2-40B4-BE49-F238E27FC236}">
                <a16:creationId xmlns:a16="http://schemas.microsoft.com/office/drawing/2014/main" id="{2E8C127A-108A-5660-15DE-5EF8617C19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536" y="3710707"/>
            <a:ext cx="1509290" cy="1509290"/>
          </a:xfrm>
          <a:prstGeom prst="rect">
            <a:avLst/>
          </a:prstGeom>
        </p:spPr>
      </p:pic>
      <p:sp>
        <p:nvSpPr>
          <p:cNvPr id="28" name="Rectangle 5">
            <a:extLst>
              <a:ext uri="{FF2B5EF4-FFF2-40B4-BE49-F238E27FC236}">
                <a16:creationId xmlns:a16="http://schemas.microsoft.com/office/drawing/2014/main" id="{114D0FB1-5053-EB02-B6BA-2B42CB424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2454" y="1547589"/>
            <a:ext cx="5436736" cy="34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 sz="2400" b="1" dirty="0">
              <a:solidFill>
                <a:srgbClr val="FF0000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2800" dirty="0">
                <a:solidFill>
                  <a:srgbClr val="000000"/>
                </a:solidFill>
                <a:latin typeface="Poppins"/>
                <a:cs typeface="Poppins"/>
              </a:rPr>
              <a:t>3 minutes de brossage de dent robinet ouvert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2800" b="1" dirty="0">
                <a:solidFill>
                  <a:srgbClr val="000000"/>
                </a:solidFill>
                <a:latin typeface="Poppins"/>
                <a:cs typeface="Poppins"/>
              </a:rPr>
              <a:t>= </a:t>
            </a:r>
            <a:r>
              <a:rPr lang="fr-FR" altLang="fr-FR" sz="2800" dirty="0">
                <a:solidFill>
                  <a:srgbClr val="000000"/>
                </a:solidFill>
                <a:latin typeface="Poppins"/>
                <a:cs typeface="Poppins"/>
              </a:rPr>
              <a:t>                       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2800" dirty="0">
                <a:solidFill>
                  <a:srgbClr val="000000"/>
                </a:solidFill>
                <a:latin typeface="Poppins"/>
                <a:cs typeface="Poppins"/>
              </a:rPr>
              <a:t>18 litres d’eau de gaspillés/jours. 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 dirty="0">
              <a:solidFill>
                <a:srgbClr val="000000"/>
              </a:solidFill>
              <a:latin typeface="Poppins"/>
              <a:cs typeface="Poppin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9F3093-A853-C587-F25D-F5E5021EE4B8}"/>
              </a:ext>
            </a:extLst>
          </p:cNvPr>
          <p:cNvSpPr/>
          <p:nvPr/>
        </p:nvSpPr>
        <p:spPr>
          <a:xfrm>
            <a:off x="12110856" y="5085825"/>
            <a:ext cx="5202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/>
                <a:cs typeface="Poppins"/>
              </a:rPr>
              <a:t>3600 litres par an</a:t>
            </a:r>
            <a:r>
              <a:rPr lang="fr-FR" altLang="fr-FR" sz="2400" dirty="0">
                <a:solidFill>
                  <a:srgbClr val="000000"/>
                </a:solidFill>
                <a:latin typeface="Poppins"/>
                <a:cs typeface="Poppins"/>
              </a:rPr>
              <a:t> </a:t>
            </a:r>
            <a:r>
              <a:rPr lang="fr-FR" alt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/>
                <a:cs typeface="Poppins"/>
              </a:rPr>
              <a:t>soit 5,70€</a:t>
            </a:r>
            <a:endParaRPr lang="fr-FR" alt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oppins"/>
              <a:cs typeface="Poppins"/>
            </a:endParaRPr>
          </a:p>
        </p:txBody>
      </p:sp>
      <p:pic>
        <p:nvPicPr>
          <p:cNvPr id="30" name="Image 29" descr="Une image contenant clipart, dessin, dessin humoristique, illustration&#10;&#10;Description générée automatiquement">
            <a:extLst>
              <a:ext uri="{FF2B5EF4-FFF2-40B4-BE49-F238E27FC236}">
                <a16:creationId xmlns:a16="http://schemas.microsoft.com/office/drawing/2014/main" id="{BAA8A0D6-9CE1-F408-63D5-AD29AD5AD5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904" y="1743558"/>
            <a:ext cx="3072268" cy="30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92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06413" y="3061047"/>
            <a:ext cx="9067800" cy="316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 marL="212725" indent="-204788"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2500" dirty="0">
                <a:solidFill>
                  <a:srgbClr val="5C8AFF"/>
                </a:solidFill>
                <a:latin typeface="Poppins"/>
                <a:cs typeface="Poppins"/>
              </a:rPr>
              <a:t>Le service de médiation du Pimms peut vous aider à trouver une solution en lien avec votre fournisseur EDF, 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2500" dirty="0">
                <a:solidFill>
                  <a:srgbClr val="5C8AFF"/>
                </a:solidFill>
                <a:latin typeface="Poppins"/>
                <a:cs typeface="Poppins"/>
              </a:rPr>
              <a:t>Vous pouvez également solliciter les services sociaux.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fr-FR" altLang="fr-FR" sz="2500" dirty="0">
              <a:solidFill>
                <a:srgbClr val="000000"/>
              </a:solidFill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2500" b="1" dirty="0">
                <a:solidFill>
                  <a:srgbClr val="FE7BAB"/>
                </a:solidFill>
                <a:latin typeface="Poppins"/>
                <a:cs typeface="Poppins"/>
              </a:rPr>
              <a:t>En cas de problèmes de factures, plus nous intervenons tôt, plus les solutions seront adaptées à votre situation !!</a:t>
            </a:r>
          </a:p>
        </p:txBody>
      </p:sp>
      <p:sp>
        <p:nvSpPr>
          <p:cNvPr id="4" name="Rectangle 3"/>
          <p:cNvSpPr/>
          <p:nvPr/>
        </p:nvSpPr>
        <p:spPr>
          <a:xfrm>
            <a:off x="791626" y="611485"/>
            <a:ext cx="8496237" cy="865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5EC9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oppins"/>
                <a:cs typeface="Poppins"/>
              </a:rPr>
              <a:t>Et Le Pimms Médiation?</a:t>
            </a:r>
          </a:p>
        </p:txBody>
      </p:sp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A4BD5E03-1DF7-4B18-2887-A560A13E250D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1D7F570C-DA7C-86DE-11A0-58002F479F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5" name="Flèche : pentagone 4">
            <a:extLst>
              <a:ext uri="{FF2B5EF4-FFF2-40B4-BE49-F238E27FC236}">
                <a16:creationId xmlns:a16="http://schemas.microsoft.com/office/drawing/2014/main" id="{B822FB7B-B26D-98EB-71AA-E41D143D5367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06E76E0-229D-27D9-D413-6ECEFFE6C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Image 9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C069F48A-7B09-2BB4-09F2-0682919CE0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  <p:pic>
        <p:nvPicPr>
          <p:cNvPr id="12" name="Image 11" descr="Une image contenant Graphique, graphisme, symbole, créativité&#10;&#10;Description générée automatiquement">
            <a:extLst>
              <a:ext uri="{FF2B5EF4-FFF2-40B4-BE49-F238E27FC236}">
                <a16:creationId xmlns:a16="http://schemas.microsoft.com/office/drawing/2014/main" id="{47E2F7BA-0615-0310-E670-87CEDB6B20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966" y="1419901"/>
            <a:ext cx="1971298" cy="17198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4824" y="2699717"/>
            <a:ext cx="9070975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28625" indent="-314325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ts val="1425"/>
              </a:spcBef>
              <a:buClrTx/>
              <a:buFontTx/>
              <a:buNone/>
            </a:pPr>
            <a:r>
              <a:rPr lang="fr-FR" altLang="fr-FR" sz="3000" b="1" dirty="0">
                <a:solidFill>
                  <a:srgbClr val="5C8AFF"/>
                </a:solidFill>
                <a:latin typeface="Poppins"/>
                <a:cs typeface="Poppins"/>
              </a:rPr>
              <a:t>Merci pour votre participation</a:t>
            </a:r>
          </a:p>
          <a:p>
            <a:pPr algn="ctr">
              <a:lnSpc>
                <a:spcPct val="100000"/>
              </a:lnSpc>
              <a:spcBef>
                <a:spcPts val="1425"/>
              </a:spcBef>
              <a:buClrTx/>
              <a:buFontTx/>
              <a:buNone/>
            </a:pPr>
            <a:r>
              <a:rPr lang="fr-FR" altLang="fr-FR" sz="3000" b="1" i="1" dirty="0">
                <a:solidFill>
                  <a:srgbClr val="5C8AFF"/>
                </a:solidFill>
                <a:latin typeface="Poppins"/>
                <a:cs typeface="Poppins"/>
              </a:rPr>
              <a:t>Cet atelier a été réalisé avec le soutien de notre partenaire!</a:t>
            </a:r>
          </a:p>
        </p:txBody>
      </p:sp>
      <p:sp>
        <p:nvSpPr>
          <p:cNvPr id="5" name="Flèche : pentagone 4">
            <a:extLst>
              <a:ext uri="{FF2B5EF4-FFF2-40B4-BE49-F238E27FC236}">
                <a16:creationId xmlns:a16="http://schemas.microsoft.com/office/drawing/2014/main" id="{7BD3109D-8494-D8FC-13F0-5D9A017E51E9}"/>
              </a:ext>
            </a:extLst>
          </p:cNvPr>
          <p:cNvSpPr/>
          <p:nvPr/>
        </p:nvSpPr>
        <p:spPr>
          <a:xfrm>
            <a:off x="-163506" y="-108595"/>
            <a:ext cx="14348834" cy="7992888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DB589AEF-9F64-C896-8FA3-83F7609A8B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1907963" y="386274"/>
            <a:ext cx="6264696" cy="1728192"/>
          </a:xfrm>
          <a:prstGeom prst="rect">
            <a:avLst/>
          </a:prstGeom>
        </p:spPr>
      </p:pic>
      <p:sp>
        <p:nvSpPr>
          <p:cNvPr id="10" name="Flèche : pentagone 9">
            <a:extLst>
              <a:ext uri="{FF2B5EF4-FFF2-40B4-BE49-F238E27FC236}">
                <a16:creationId xmlns:a16="http://schemas.microsoft.com/office/drawing/2014/main" id="{DF2A0A40-A810-13E4-5301-D7BE9DFBE042}"/>
              </a:ext>
            </a:extLst>
          </p:cNvPr>
          <p:cNvSpPr/>
          <p:nvPr/>
        </p:nvSpPr>
        <p:spPr>
          <a:xfrm>
            <a:off x="-360288" y="-396627"/>
            <a:ext cx="14905656" cy="8496943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634427D1-AE68-F14D-E5BA-635CED23D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03" y="4306187"/>
            <a:ext cx="4629733" cy="249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phique 7"/>
          <p:cNvGraphicFramePr/>
          <p:nvPr/>
        </p:nvGraphicFramePr>
        <p:xfrm>
          <a:off x="-626684" y="429777"/>
          <a:ext cx="7920879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AutoShape 2" descr="Résultat de recherche d'images pour &quot;ELECTROMENAGER&quot;"/>
          <p:cNvSpPr>
            <a:spLocks noChangeAspect="1" noChangeArrowheads="1"/>
          </p:cNvSpPr>
          <p:nvPr/>
        </p:nvSpPr>
        <p:spPr bwMode="auto">
          <a:xfrm>
            <a:off x="155575" y="827508"/>
            <a:ext cx="1816755" cy="128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utoShape 4" descr="Résultat de recherche d'images pour &quot;ELECTROMENAGER&quot;"/>
          <p:cNvSpPr>
            <a:spLocks noChangeAspect="1" noChangeArrowheads="1"/>
          </p:cNvSpPr>
          <p:nvPr/>
        </p:nvSpPr>
        <p:spPr bwMode="auto">
          <a:xfrm>
            <a:off x="8923216" y="-1238700"/>
            <a:ext cx="573405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F9C00CB8-7019-9575-BD57-FACF1C3AA291}"/>
              </a:ext>
            </a:extLst>
          </p:cNvPr>
          <p:cNvGraphicFramePr/>
          <p:nvPr/>
        </p:nvGraphicFramePr>
        <p:xfrm>
          <a:off x="-64873" y="819869"/>
          <a:ext cx="6736762" cy="50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F34D4376-9375-C745-8347-78477DF7A5CE}"/>
              </a:ext>
            </a:extLst>
          </p:cNvPr>
          <p:cNvGraphicFramePr/>
          <p:nvPr/>
        </p:nvGraphicFramePr>
        <p:xfrm>
          <a:off x="-24520" y="827508"/>
          <a:ext cx="6736762" cy="50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7" name="Groupe 16">
            <a:extLst>
              <a:ext uri="{FF2B5EF4-FFF2-40B4-BE49-F238E27FC236}">
                <a16:creationId xmlns:a16="http://schemas.microsoft.com/office/drawing/2014/main" id="{DF305CE8-CB91-AA9B-E895-643D861806A4}"/>
              </a:ext>
            </a:extLst>
          </p:cNvPr>
          <p:cNvGrpSpPr/>
          <p:nvPr/>
        </p:nvGrpSpPr>
        <p:grpSpPr>
          <a:xfrm>
            <a:off x="-195439" y="725756"/>
            <a:ext cx="6747685" cy="5080175"/>
            <a:chOff x="-195439" y="725756"/>
            <a:chExt cx="6747685" cy="5080175"/>
          </a:xfrm>
        </p:grpSpPr>
        <p:graphicFrame>
          <p:nvGraphicFramePr>
            <p:cNvPr id="12" name="Graphique 11">
              <a:extLst>
                <a:ext uri="{FF2B5EF4-FFF2-40B4-BE49-F238E27FC236}">
                  <a16:creationId xmlns:a16="http://schemas.microsoft.com/office/drawing/2014/main" id="{813FC230-68BF-4DD4-C278-E9F20AD66BC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64300651"/>
                </p:ext>
              </p:extLst>
            </p:nvPr>
          </p:nvGraphicFramePr>
          <p:xfrm>
            <a:off x="-195439" y="725756"/>
            <a:ext cx="6747685" cy="5080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" name="Triangle isocèle 1">
              <a:extLst>
                <a:ext uri="{FF2B5EF4-FFF2-40B4-BE49-F238E27FC236}">
                  <a16:creationId xmlns:a16="http://schemas.microsoft.com/office/drawing/2014/main" id="{9F8C4ED7-C6C2-A837-94CF-8B2835A41DD6}"/>
                </a:ext>
              </a:extLst>
            </p:cNvPr>
            <p:cNvSpPr/>
            <p:nvPr/>
          </p:nvSpPr>
          <p:spPr>
            <a:xfrm rot="9064122">
              <a:off x="1787437" y="1772745"/>
              <a:ext cx="2155190" cy="1888004"/>
            </a:xfrm>
            <a:custGeom>
              <a:avLst/>
              <a:gdLst>
                <a:gd name="connsiteX0" fmla="*/ 0 w 2155190"/>
                <a:gd name="connsiteY0" fmla="*/ 1879398 h 1879398"/>
                <a:gd name="connsiteX1" fmla="*/ 1077595 w 2155190"/>
                <a:gd name="connsiteY1" fmla="*/ 0 h 1879398"/>
                <a:gd name="connsiteX2" fmla="*/ 2155190 w 2155190"/>
                <a:gd name="connsiteY2" fmla="*/ 1879398 h 1879398"/>
                <a:gd name="connsiteX3" fmla="*/ 0 w 2155190"/>
                <a:gd name="connsiteY3" fmla="*/ 1879398 h 1879398"/>
                <a:gd name="connsiteX0" fmla="*/ 0 w 2155190"/>
                <a:gd name="connsiteY0" fmla="*/ 1888004 h 1888004"/>
                <a:gd name="connsiteX1" fmla="*/ 1082351 w 2155190"/>
                <a:gd name="connsiteY1" fmla="*/ 0 h 1888004"/>
                <a:gd name="connsiteX2" fmla="*/ 2155190 w 2155190"/>
                <a:gd name="connsiteY2" fmla="*/ 1888004 h 1888004"/>
                <a:gd name="connsiteX3" fmla="*/ 0 w 2155190"/>
                <a:gd name="connsiteY3" fmla="*/ 1888004 h 188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5190" h="1888004">
                  <a:moveTo>
                    <a:pt x="0" y="1888004"/>
                  </a:moveTo>
                  <a:lnTo>
                    <a:pt x="1082351" y="0"/>
                  </a:lnTo>
                  <a:lnTo>
                    <a:pt x="2155190" y="1888004"/>
                  </a:lnTo>
                  <a:lnTo>
                    <a:pt x="0" y="18880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A94A476F-A725-F5D6-75F2-7A3D2B58D03B}"/>
                </a:ext>
              </a:extLst>
            </p:cNvPr>
            <p:cNvSpPr/>
            <p:nvPr/>
          </p:nvSpPr>
          <p:spPr>
            <a:xfrm rot="20116732">
              <a:off x="1346645" y="1563276"/>
              <a:ext cx="2097187" cy="439982"/>
            </a:xfrm>
            <a:custGeom>
              <a:avLst/>
              <a:gdLst>
                <a:gd name="connsiteX0" fmla="*/ 0 w 1858732"/>
                <a:gd name="connsiteY0" fmla="*/ 192243 h 384486"/>
                <a:gd name="connsiteX1" fmla="*/ 929366 w 1858732"/>
                <a:gd name="connsiteY1" fmla="*/ 0 h 384486"/>
                <a:gd name="connsiteX2" fmla="*/ 1858732 w 1858732"/>
                <a:gd name="connsiteY2" fmla="*/ 192243 h 384486"/>
                <a:gd name="connsiteX3" fmla="*/ 929366 w 1858732"/>
                <a:gd name="connsiteY3" fmla="*/ 384486 h 384486"/>
                <a:gd name="connsiteX4" fmla="*/ 0 w 1858732"/>
                <a:gd name="connsiteY4" fmla="*/ 192243 h 384486"/>
                <a:gd name="connsiteX0" fmla="*/ 0 w 2019935"/>
                <a:gd name="connsiteY0" fmla="*/ 382857 h 439982"/>
                <a:gd name="connsiteX1" fmla="*/ 1090569 w 2019935"/>
                <a:gd name="connsiteY1" fmla="*/ 5048 h 439982"/>
                <a:gd name="connsiteX2" fmla="*/ 2019935 w 2019935"/>
                <a:gd name="connsiteY2" fmla="*/ 197291 h 439982"/>
                <a:gd name="connsiteX3" fmla="*/ 1090569 w 2019935"/>
                <a:gd name="connsiteY3" fmla="*/ 389534 h 439982"/>
                <a:gd name="connsiteX4" fmla="*/ 0 w 2019935"/>
                <a:gd name="connsiteY4" fmla="*/ 382857 h 4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935" h="439982">
                  <a:moveTo>
                    <a:pt x="0" y="382857"/>
                  </a:moveTo>
                  <a:cubicBezTo>
                    <a:pt x="0" y="276684"/>
                    <a:pt x="753913" y="35976"/>
                    <a:pt x="1090569" y="5048"/>
                  </a:cubicBezTo>
                  <a:cubicBezTo>
                    <a:pt x="1427225" y="-25880"/>
                    <a:pt x="2019935" y="91118"/>
                    <a:pt x="2019935" y="197291"/>
                  </a:cubicBezTo>
                  <a:cubicBezTo>
                    <a:pt x="2019935" y="303464"/>
                    <a:pt x="1427225" y="358606"/>
                    <a:pt x="1090569" y="389534"/>
                  </a:cubicBezTo>
                  <a:cubicBezTo>
                    <a:pt x="753913" y="420462"/>
                    <a:pt x="0" y="489030"/>
                    <a:pt x="0" y="3828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5419F06C-44DF-2D85-FFFF-C6A7E1FE51BA}"/>
              </a:ext>
            </a:extLst>
          </p:cNvPr>
          <p:cNvGrpSpPr/>
          <p:nvPr/>
        </p:nvGrpSpPr>
        <p:grpSpPr>
          <a:xfrm rot="3533110">
            <a:off x="10425752" y="-2407313"/>
            <a:ext cx="3397140" cy="3866688"/>
            <a:chOff x="5915467" y="1938222"/>
            <a:chExt cx="3397140" cy="3866688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FBFA8A8E-CF88-60CA-0519-57AE2F068766}"/>
                </a:ext>
              </a:extLst>
            </p:cNvPr>
            <p:cNvSpPr/>
            <p:nvPr/>
          </p:nvSpPr>
          <p:spPr>
            <a:xfrm>
              <a:off x="5915467" y="2237258"/>
              <a:ext cx="3397140" cy="3474020"/>
            </a:xfrm>
            <a:prstGeom prst="ellipse">
              <a:avLst/>
            </a:prstGeom>
            <a:solidFill>
              <a:srgbClr val="D5B8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29" name="Modèle 3D 28" descr="Lampe à ampoule torsadée">
                  <a:extLst>
                    <a:ext uri="{FF2B5EF4-FFF2-40B4-BE49-F238E27FC236}">
                      <a16:creationId xmlns:a16="http://schemas.microsoft.com/office/drawing/2014/main" id="{B600D7ED-514A-CD00-9ACE-538E19D83ED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55787115"/>
                    </p:ext>
                  </p:extLst>
                </p:nvPr>
              </p:nvGraphicFramePr>
              <p:xfrm rot="1523484">
                <a:off x="6542273" y="1938222"/>
                <a:ext cx="1638105" cy="3866688"/>
              </p:xfrm>
              <a:graphic>
                <a:graphicData uri="http://schemas.microsoft.com/office/drawing/2017/model3d">
                  <am3d:model3d r:embed="rId6">
                    <am3d:spPr>
                      <a:xfrm rot="5056594">
                        <a:off x="0" y="0"/>
                        <a:ext cx="1638105" cy="3866688"/>
                      </a:xfrm>
                      <a:prstGeom prst="rect">
                        <a:avLst/>
                      </a:prstGeom>
                    </am3d:spPr>
                    <am3d:camera>
                      <am3d:pos x="0" y="0" z="53443512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821054" d="1000000"/>
                      <am3d:preTrans dx="-281" dy="-18000000" dz="56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957932" ay="278238" az="79501"/>
                      <am3d:postTrans dx="0" dy="0" dz="0"/>
                    </am3d:trans>
                    <am3d:raster rName="Office3DRenderer" rVer="16.0.8326">
                      <am3d:blip r:embed="rId7"/>
                    </am3d:raster>
                    <am3d:objViewport viewportSz="4400024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29" name="Modèle 3D 28" descr="Lampe à ampoule torsadée">
                  <a:extLst>
                    <a:ext uri="{FF2B5EF4-FFF2-40B4-BE49-F238E27FC236}">
                      <a16:creationId xmlns:a16="http://schemas.microsoft.com/office/drawing/2014/main" id="{B600D7ED-514A-CD00-9ACE-538E19D83ED5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5056594">
                  <a:off x="11174680" y="-2623668"/>
                  <a:ext cx="1638105" cy="3866688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0" name="Ellipse 29">
            <a:extLst>
              <a:ext uri="{FF2B5EF4-FFF2-40B4-BE49-F238E27FC236}">
                <a16:creationId xmlns:a16="http://schemas.microsoft.com/office/drawing/2014/main" id="{FAA32E28-D1C7-3AB3-417F-CA38771055F0}"/>
              </a:ext>
            </a:extLst>
          </p:cNvPr>
          <p:cNvSpPr/>
          <p:nvPr/>
        </p:nvSpPr>
        <p:spPr>
          <a:xfrm>
            <a:off x="719832" y="2116137"/>
            <a:ext cx="3146482" cy="28158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pentagone 15">
            <a:extLst>
              <a:ext uri="{FF2B5EF4-FFF2-40B4-BE49-F238E27FC236}">
                <a16:creationId xmlns:a16="http://schemas.microsoft.com/office/drawing/2014/main" id="{C05EF792-9DBE-0E87-81CB-7A9DD8F0B7D0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801A4AED-C5B5-94B8-C729-4AD75EB4763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22" name="Flèche : pentagone 21">
            <a:extLst>
              <a:ext uri="{FF2B5EF4-FFF2-40B4-BE49-F238E27FC236}">
                <a16:creationId xmlns:a16="http://schemas.microsoft.com/office/drawing/2014/main" id="{E6698332-490B-3CF9-56E5-61DD75ED35C3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A18CC3BD-2BA1-1D53-9D3B-EA6760506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Image 23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27690D04-67C6-173A-DB5B-20B29B17CC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phique 7"/>
          <p:cNvGraphicFramePr/>
          <p:nvPr/>
        </p:nvGraphicFramePr>
        <p:xfrm>
          <a:off x="-626684" y="429777"/>
          <a:ext cx="7920879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AutoShape 2" descr="Résultat de recherche d'images pour &quot;ELECTROMENAGER&quot;"/>
          <p:cNvSpPr>
            <a:spLocks noChangeAspect="1" noChangeArrowheads="1"/>
          </p:cNvSpPr>
          <p:nvPr/>
        </p:nvSpPr>
        <p:spPr bwMode="auto">
          <a:xfrm>
            <a:off x="155575" y="827508"/>
            <a:ext cx="1816755" cy="128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utoShape 4" descr="Résultat de recherche d'images pour &quot;ELECTROMENAGER&quot;"/>
          <p:cNvSpPr>
            <a:spLocks noChangeAspect="1" noChangeArrowheads="1"/>
          </p:cNvSpPr>
          <p:nvPr/>
        </p:nvSpPr>
        <p:spPr bwMode="auto">
          <a:xfrm>
            <a:off x="8923216" y="-1238700"/>
            <a:ext cx="573405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F9C00CB8-7019-9575-BD57-FACF1C3AA291}"/>
              </a:ext>
            </a:extLst>
          </p:cNvPr>
          <p:cNvGraphicFramePr/>
          <p:nvPr/>
        </p:nvGraphicFramePr>
        <p:xfrm>
          <a:off x="-64873" y="819869"/>
          <a:ext cx="6736762" cy="50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F34D4376-9375-C745-8347-78477DF7A5CE}"/>
              </a:ext>
            </a:extLst>
          </p:cNvPr>
          <p:cNvGraphicFramePr/>
          <p:nvPr/>
        </p:nvGraphicFramePr>
        <p:xfrm>
          <a:off x="-24520" y="827508"/>
          <a:ext cx="6736762" cy="50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7" name="Groupe 16">
            <a:extLst>
              <a:ext uri="{FF2B5EF4-FFF2-40B4-BE49-F238E27FC236}">
                <a16:creationId xmlns:a16="http://schemas.microsoft.com/office/drawing/2014/main" id="{DF305CE8-CB91-AA9B-E895-643D861806A4}"/>
              </a:ext>
            </a:extLst>
          </p:cNvPr>
          <p:cNvGrpSpPr/>
          <p:nvPr/>
        </p:nvGrpSpPr>
        <p:grpSpPr>
          <a:xfrm>
            <a:off x="-195439" y="725756"/>
            <a:ext cx="6747685" cy="5080175"/>
            <a:chOff x="-195439" y="725756"/>
            <a:chExt cx="6747685" cy="5080175"/>
          </a:xfrm>
        </p:grpSpPr>
        <p:graphicFrame>
          <p:nvGraphicFramePr>
            <p:cNvPr id="12" name="Graphique 11">
              <a:extLst>
                <a:ext uri="{FF2B5EF4-FFF2-40B4-BE49-F238E27FC236}">
                  <a16:creationId xmlns:a16="http://schemas.microsoft.com/office/drawing/2014/main" id="{813FC230-68BF-4DD4-C278-E9F20AD66BC7}"/>
                </a:ext>
              </a:extLst>
            </p:cNvPr>
            <p:cNvGraphicFramePr/>
            <p:nvPr/>
          </p:nvGraphicFramePr>
          <p:xfrm>
            <a:off x="-195439" y="725756"/>
            <a:ext cx="6747685" cy="5080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" name="Triangle isocèle 1">
              <a:extLst>
                <a:ext uri="{FF2B5EF4-FFF2-40B4-BE49-F238E27FC236}">
                  <a16:creationId xmlns:a16="http://schemas.microsoft.com/office/drawing/2014/main" id="{9F8C4ED7-C6C2-A837-94CF-8B2835A41DD6}"/>
                </a:ext>
              </a:extLst>
            </p:cNvPr>
            <p:cNvSpPr/>
            <p:nvPr/>
          </p:nvSpPr>
          <p:spPr>
            <a:xfrm rot="9064122">
              <a:off x="1787437" y="1772745"/>
              <a:ext cx="2155190" cy="1888004"/>
            </a:xfrm>
            <a:custGeom>
              <a:avLst/>
              <a:gdLst>
                <a:gd name="connsiteX0" fmla="*/ 0 w 2155190"/>
                <a:gd name="connsiteY0" fmla="*/ 1879398 h 1879398"/>
                <a:gd name="connsiteX1" fmla="*/ 1077595 w 2155190"/>
                <a:gd name="connsiteY1" fmla="*/ 0 h 1879398"/>
                <a:gd name="connsiteX2" fmla="*/ 2155190 w 2155190"/>
                <a:gd name="connsiteY2" fmla="*/ 1879398 h 1879398"/>
                <a:gd name="connsiteX3" fmla="*/ 0 w 2155190"/>
                <a:gd name="connsiteY3" fmla="*/ 1879398 h 1879398"/>
                <a:gd name="connsiteX0" fmla="*/ 0 w 2155190"/>
                <a:gd name="connsiteY0" fmla="*/ 1888004 h 1888004"/>
                <a:gd name="connsiteX1" fmla="*/ 1082351 w 2155190"/>
                <a:gd name="connsiteY1" fmla="*/ 0 h 1888004"/>
                <a:gd name="connsiteX2" fmla="*/ 2155190 w 2155190"/>
                <a:gd name="connsiteY2" fmla="*/ 1888004 h 1888004"/>
                <a:gd name="connsiteX3" fmla="*/ 0 w 2155190"/>
                <a:gd name="connsiteY3" fmla="*/ 1888004 h 188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5190" h="1888004">
                  <a:moveTo>
                    <a:pt x="0" y="1888004"/>
                  </a:moveTo>
                  <a:lnTo>
                    <a:pt x="1082351" y="0"/>
                  </a:lnTo>
                  <a:lnTo>
                    <a:pt x="2155190" y="1888004"/>
                  </a:lnTo>
                  <a:lnTo>
                    <a:pt x="0" y="18880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A94A476F-A725-F5D6-75F2-7A3D2B58D03B}"/>
                </a:ext>
              </a:extLst>
            </p:cNvPr>
            <p:cNvSpPr/>
            <p:nvPr/>
          </p:nvSpPr>
          <p:spPr>
            <a:xfrm rot="20116732">
              <a:off x="1346645" y="1563276"/>
              <a:ext cx="2097187" cy="439982"/>
            </a:xfrm>
            <a:custGeom>
              <a:avLst/>
              <a:gdLst>
                <a:gd name="connsiteX0" fmla="*/ 0 w 1858732"/>
                <a:gd name="connsiteY0" fmla="*/ 192243 h 384486"/>
                <a:gd name="connsiteX1" fmla="*/ 929366 w 1858732"/>
                <a:gd name="connsiteY1" fmla="*/ 0 h 384486"/>
                <a:gd name="connsiteX2" fmla="*/ 1858732 w 1858732"/>
                <a:gd name="connsiteY2" fmla="*/ 192243 h 384486"/>
                <a:gd name="connsiteX3" fmla="*/ 929366 w 1858732"/>
                <a:gd name="connsiteY3" fmla="*/ 384486 h 384486"/>
                <a:gd name="connsiteX4" fmla="*/ 0 w 1858732"/>
                <a:gd name="connsiteY4" fmla="*/ 192243 h 384486"/>
                <a:gd name="connsiteX0" fmla="*/ 0 w 2019935"/>
                <a:gd name="connsiteY0" fmla="*/ 382857 h 439982"/>
                <a:gd name="connsiteX1" fmla="*/ 1090569 w 2019935"/>
                <a:gd name="connsiteY1" fmla="*/ 5048 h 439982"/>
                <a:gd name="connsiteX2" fmla="*/ 2019935 w 2019935"/>
                <a:gd name="connsiteY2" fmla="*/ 197291 h 439982"/>
                <a:gd name="connsiteX3" fmla="*/ 1090569 w 2019935"/>
                <a:gd name="connsiteY3" fmla="*/ 389534 h 439982"/>
                <a:gd name="connsiteX4" fmla="*/ 0 w 2019935"/>
                <a:gd name="connsiteY4" fmla="*/ 382857 h 4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935" h="439982">
                  <a:moveTo>
                    <a:pt x="0" y="382857"/>
                  </a:moveTo>
                  <a:cubicBezTo>
                    <a:pt x="0" y="276684"/>
                    <a:pt x="753913" y="35976"/>
                    <a:pt x="1090569" y="5048"/>
                  </a:cubicBezTo>
                  <a:cubicBezTo>
                    <a:pt x="1427225" y="-25880"/>
                    <a:pt x="2019935" y="91118"/>
                    <a:pt x="2019935" y="197291"/>
                  </a:cubicBezTo>
                  <a:cubicBezTo>
                    <a:pt x="2019935" y="303464"/>
                    <a:pt x="1427225" y="358606"/>
                    <a:pt x="1090569" y="389534"/>
                  </a:cubicBezTo>
                  <a:cubicBezTo>
                    <a:pt x="753913" y="420462"/>
                    <a:pt x="0" y="489030"/>
                    <a:pt x="0" y="3828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DEAE86F-744D-6700-B894-E9A1B0A30B35}"/>
              </a:ext>
            </a:extLst>
          </p:cNvPr>
          <p:cNvGrpSpPr/>
          <p:nvPr/>
        </p:nvGrpSpPr>
        <p:grpSpPr>
          <a:xfrm>
            <a:off x="5915467" y="1938222"/>
            <a:ext cx="3397140" cy="3866688"/>
            <a:chOff x="5915467" y="1938222"/>
            <a:chExt cx="3397140" cy="3866688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01E38F9B-DF51-BBFE-C730-741D0BE2E08A}"/>
                </a:ext>
              </a:extLst>
            </p:cNvPr>
            <p:cNvSpPr/>
            <p:nvPr/>
          </p:nvSpPr>
          <p:spPr>
            <a:xfrm>
              <a:off x="5915467" y="2237258"/>
              <a:ext cx="3397140" cy="3474020"/>
            </a:xfrm>
            <a:prstGeom prst="ellipse">
              <a:avLst/>
            </a:prstGeom>
            <a:solidFill>
              <a:srgbClr val="D5B8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29" name="Modèle 3D 28" descr="Lampe à ampoule torsadée">
                  <a:extLst>
                    <a:ext uri="{FF2B5EF4-FFF2-40B4-BE49-F238E27FC236}">
                      <a16:creationId xmlns:a16="http://schemas.microsoft.com/office/drawing/2014/main" id="{622EA585-789E-005E-6FE0-341B7B21EA7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04669748"/>
                    </p:ext>
                  </p:extLst>
                </p:nvPr>
              </p:nvGraphicFramePr>
              <p:xfrm rot="1523484">
                <a:off x="6542273" y="1938222"/>
                <a:ext cx="1638105" cy="3866688"/>
              </p:xfrm>
              <a:graphic>
                <a:graphicData uri="http://schemas.microsoft.com/office/drawing/2017/model3d">
                  <am3d:model3d r:embed="rId6">
                    <am3d:spPr>
                      <a:xfrm rot="1523484">
                        <a:off x="0" y="0"/>
                        <a:ext cx="1638105" cy="3866688"/>
                      </a:xfrm>
                      <a:prstGeom prst="rect">
                        <a:avLst/>
                      </a:prstGeom>
                    </am3d:spPr>
                    <am3d:camera>
                      <am3d:pos x="0" y="0" z="53443512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821054" d="1000000"/>
                      <am3d:preTrans dx="-281" dy="-18000000" dz="56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957932" ay="278238" az="79501"/>
                      <am3d:postTrans dx="0" dy="0" dz="0"/>
                    </am3d:trans>
                    <am3d:raster rName="Office3DRenderer" rVer="16.0.8326">
                      <am3d:blip r:embed="rId7"/>
                    </am3d:raster>
                    <am3d:objViewport viewportSz="4400024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29" name="Modèle 3D 28" descr="Lampe à ampoule torsadée">
                  <a:extLst>
                    <a:ext uri="{FF2B5EF4-FFF2-40B4-BE49-F238E27FC236}">
                      <a16:creationId xmlns:a16="http://schemas.microsoft.com/office/drawing/2014/main" id="{622EA585-789E-005E-6FE0-341B7B21EA7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523484">
                  <a:off x="6542273" y="1938222"/>
                  <a:ext cx="1638105" cy="38666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A2BA366B-1E95-6B7B-11A2-1223742F6057}"/>
              </a:ext>
            </a:extLst>
          </p:cNvPr>
          <p:cNvGrpSpPr/>
          <p:nvPr/>
        </p:nvGrpSpPr>
        <p:grpSpPr>
          <a:xfrm rot="5135564">
            <a:off x="10636143" y="-1881197"/>
            <a:ext cx="4420588" cy="3762392"/>
            <a:chOff x="5143723" y="1948886"/>
            <a:chExt cx="4420588" cy="3762392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7D934123-3651-091B-90BE-524A1DB241DF}"/>
                </a:ext>
              </a:extLst>
            </p:cNvPr>
            <p:cNvSpPr/>
            <p:nvPr/>
          </p:nvSpPr>
          <p:spPr>
            <a:xfrm>
              <a:off x="5915467" y="2237258"/>
              <a:ext cx="3397140" cy="3474020"/>
            </a:xfrm>
            <a:prstGeom prst="ellipse">
              <a:avLst/>
            </a:prstGeom>
            <a:solidFill>
              <a:srgbClr val="9BE5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3" name="Image 32" descr="Une image contenant Électroménager, électroménager, appareil de cuisine, Appareils électroniques&#10;&#10;Description générée automatiquement">
              <a:extLst>
                <a:ext uri="{FF2B5EF4-FFF2-40B4-BE49-F238E27FC236}">
                  <a16:creationId xmlns:a16="http://schemas.microsoft.com/office/drawing/2014/main" id="{D371189C-15E1-AA64-D62D-6DA11F5FD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5526" flipH="1">
              <a:off x="5143723" y="1948886"/>
              <a:ext cx="4420588" cy="3247691"/>
            </a:xfrm>
            <a:prstGeom prst="rect">
              <a:avLst/>
            </a:prstGeom>
          </p:spPr>
        </p:pic>
      </p:grpSp>
      <p:sp>
        <p:nvSpPr>
          <p:cNvPr id="16" name="Flèche : pentagone 15">
            <a:extLst>
              <a:ext uri="{FF2B5EF4-FFF2-40B4-BE49-F238E27FC236}">
                <a16:creationId xmlns:a16="http://schemas.microsoft.com/office/drawing/2014/main" id="{E6110EB2-5BDC-2D9B-613E-F6D850F517E5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358422F9-2521-7D46-FFF0-F0E9D436E5A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22" name="Flèche : pentagone 21">
            <a:extLst>
              <a:ext uri="{FF2B5EF4-FFF2-40B4-BE49-F238E27FC236}">
                <a16:creationId xmlns:a16="http://schemas.microsoft.com/office/drawing/2014/main" id="{61E1A7DC-9788-98E2-950D-FF143D491B5E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23B914A5-54E9-6FC1-A478-67A19CB0D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Image 23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6251D172-3359-E753-1B6B-B440B12AAE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04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phique 7"/>
          <p:cNvGraphicFramePr/>
          <p:nvPr/>
        </p:nvGraphicFramePr>
        <p:xfrm>
          <a:off x="-626684" y="429777"/>
          <a:ext cx="7920879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AutoShape 2" descr="Résultat de recherche d'images pour &quot;ELECTROMENAGER&quot;"/>
          <p:cNvSpPr>
            <a:spLocks noChangeAspect="1" noChangeArrowheads="1"/>
          </p:cNvSpPr>
          <p:nvPr/>
        </p:nvSpPr>
        <p:spPr bwMode="auto">
          <a:xfrm>
            <a:off x="155575" y="827508"/>
            <a:ext cx="1816755" cy="128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utoShape 4" descr="Résultat de recherche d'images pour &quot;ELECTROMENAGER&quot;"/>
          <p:cNvSpPr>
            <a:spLocks noChangeAspect="1" noChangeArrowheads="1"/>
          </p:cNvSpPr>
          <p:nvPr/>
        </p:nvSpPr>
        <p:spPr bwMode="auto">
          <a:xfrm>
            <a:off x="8923216" y="-1238700"/>
            <a:ext cx="573405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F9C00CB8-7019-9575-BD57-FACF1C3AA291}"/>
              </a:ext>
            </a:extLst>
          </p:cNvPr>
          <p:cNvGraphicFramePr/>
          <p:nvPr/>
        </p:nvGraphicFramePr>
        <p:xfrm>
          <a:off x="-64873" y="819869"/>
          <a:ext cx="6736762" cy="50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F34D4376-9375-C745-8347-78477DF7A5CE}"/>
              </a:ext>
            </a:extLst>
          </p:cNvPr>
          <p:cNvGraphicFramePr/>
          <p:nvPr/>
        </p:nvGraphicFramePr>
        <p:xfrm>
          <a:off x="-24520" y="827508"/>
          <a:ext cx="6736762" cy="50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813FC230-68BF-4DD4-C278-E9F20AD66BC7}"/>
              </a:ext>
            </a:extLst>
          </p:cNvPr>
          <p:cNvGraphicFramePr/>
          <p:nvPr/>
        </p:nvGraphicFramePr>
        <p:xfrm>
          <a:off x="-195439" y="725756"/>
          <a:ext cx="6747685" cy="50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811B7D8A-7BF1-6423-FA63-A141AD7D2067}"/>
              </a:ext>
            </a:extLst>
          </p:cNvPr>
          <p:cNvGrpSpPr/>
          <p:nvPr/>
        </p:nvGrpSpPr>
        <p:grpSpPr>
          <a:xfrm>
            <a:off x="5143723" y="1948886"/>
            <a:ext cx="4420588" cy="3762392"/>
            <a:chOff x="5143723" y="1948886"/>
            <a:chExt cx="4420588" cy="3762392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E376805F-24B2-B42F-B1B4-E589A5EB6BF9}"/>
                </a:ext>
              </a:extLst>
            </p:cNvPr>
            <p:cNvSpPr/>
            <p:nvPr/>
          </p:nvSpPr>
          <p:spPr>
            <a:xfrm>
              <a:off x="5915467" y="2237258"/>
              <a:ext cx="3397140" cy="3474020"/>
            </a:xfrm>
            <a:prstGeom prst="ellipse">
              <a:avLst/>
            </a:prstGeom>
            <a:solidFill>
              <a:srgbClr val="9BE5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Image 21" descr="Une image contenant Électroménager, électroménager, appareil de cuisine, Appareils électroniques&#10;&#10;Description générée automatiquement">
              <a:extLst>
                <a:ext uri="{FF2B5EF4-FFF2-40B4-BE49-F238E27FC236}">
                  <a16:creationId xmlns:a16="http://schemas.microsoft.com/office/drawing/2014/main" id="{628A8AAA-5092-6774-3245-D1805CB7B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5526" flipH="1">
              <a:off x="5143723" y="1948886"/>
              <a:ext cx="4420588" cy="3247691"/>
            </a:xfrm>
            <a:prstGeom prst="rect">
              <a:avLst/>
            </a:prstGeom>
          </p:spPr>
        </p:pic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FBB794DF-2EEA-F4C9-F4DA-B4D821DCFBD3}"/>
              </a:ext>
            </a:extLst>
          </p:cNvPr>
          <p:cNvGrpSpPr/>
          <p:nvPr/>
        </p:nvGrpSpPr>
        <p:grpSpPr>
          <a:xfrm rot="2582947">
            <a:off x="11449024" y="-900683"/>
            <a:ext cx="3397140" cy="3846129"/>
            <a:chOff x="5915467" y="1885084"/>
            <a:chExt cx="3397140" cy="3846129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01B291CA-4E8D-279F-211A-F9C6F46E3E35}"/>
                </a:ext>
              </a:extLst>
            </p:cNvPr>
            <p:cNvSpPr/>
            <p:nvPr/>
          </p:nvSpPr>
          <p:spPr>
            <a:xfrm>
              <a:off x="5915467" y="2237258"/>
              <a:ext cx="3397140" cy="3474020"/>
            </a:xfrm>
            <a:prstGeom prst="ellipse">
              <a:avLst/>
            </a:prstGeom>
            <a:solidFill>
              <a:srgbClr val="D2E7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7F07FD91-F2FC-BCDD-E991-A11338C02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0023">
              <a:off x="6039615" y="1885084"/>
              <a:ext cx="2747236" cy="3846129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3D5D2122-8F96-AD3B-2F89-3E8D9248097A}"/>
              </a:ext>
            </a:extLst>
          </p:cNvPr>
          <p:cNvGrpSpPr/>
          <p:nvPr/>
        </p:nvGrpSpPr>
        <p:grpSpPr>
          <a:xfrm rot="12336856">
            <a:off x="10091671" y="7530110"/>
            <a:ext cx="3397140" cy="3866688"/>
            <a:chOff x="5915467" y="1938222"/>
            <a:chExt cx="3397140" cy="3866688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7E71BDE0-98B5-450A-2BC2-25192D69FD39}"/>
                </a:ext>
              </a:extLst>
            </p:cNvPr>
            <p:cNvSpPr/>
            <p:nvPr/>
          </p:nvSpPr>
          <p:spPr>
            <a:xfrm>
              <a:off x="5915467" y="2237258"/>
              <a:ext cx="3397140" cy="3474020"/>
            </a:xfrm>
            <a:prstGeom prst="ellipse">
              <a:avLst/>
            </a:prstGeom>
            <a:solidFill>
              <a:srgbClr val="D5B8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7" name="Modèle 3D 16" descr="Lampe à ampoule torsadée">
                  <a:extLst>
                    <a:ext uri="{FF2B5EF4-FFF2-40B4-BE49-F238E27FC236}">
                      <a16:creationId xmlns:a16="http://schemas.microsoft.com/office/drawing/2014/main" id="{9E630C65-858F-4143-2E22-7C60E7C45BF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05506001"/>
                    </p:ext>
                  </p:extLst>
                </p:nvPr>
              </p:nvGraphicFramePr>
              <p:xfrm rot="1523484">
                <a:off x="6542273" y="1938222"/>
                <a:ext cx="1638105" cy="3866688"/>
              </p:xfrm>
              <a:graphic>
                <a:graphicData uri="http://schemas.microsoft.com/office/drawing/2017/model3d">
                  <am3d:model3d r:embed="rId8">
                    <am3d:spPr>
                      <a:xfrm rot="13860340">
                        <a:off x="0" y="0"/>
                        <a:ext cx="1638105" cy="3866688"/>
                      </a:xfrm>
                      <a:prstGeom prst="rect">
                        <a:avLst/>
                      </a:prstGeom>
                    </am3d:spPr>
                    <am3d:camera>
                      <am3d:pos x="0" y="0" z="53443512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821054" d="1000000"/>
                      <am3d:preTrans dx="-281" dy="-18000000" dz="56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957932" ay="278238" az="79501"/>
                      <am3d:postTrans dx="0" dy="0" dz="0"/>
                    </am3d:trans>
                    <am3d:raster rName="Office3DRenderer" rVer="16.0.8326">
                      <am3d:blip r:embed="rId9"/>
                    </am3d:raster>
                    <am3d:objViewport viewportSz="4400024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7" name="Modèle 3D 16" descr="Lampe à ampoule torsadée">
                  <a:extLst>
                    <a:ext uri="{FF2B5EF4-FFF2-40B4-BE49-F238E27FC236}">
                      <a16:creationId xmlns:a16="http://schemas.microsoft.com/office/drawing/2014/main" id="{9E630C65-858F-4143-2E22-7C60E7C45BF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 rot="13860340">
                  <a:off x="11199065" y="7639360"/>
                  <a:ext cx="1638105" cy="3866688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" name="Flèche : pentagone 17">
            <a:extLst>
              <a:ext uri="{FF2B5EF4-FFF2-40B4-BE49-F238E27FC236}">
                <a16:creationId xmlns:a16="http://schemas.microsoft.com/office/drawing/2014/main" id="{3EBAECBE-F6D7-D6C3-7DEE-40C5B20B4838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9B0C43FB-A9AB-51FD-B0A8-5FFF22A15F2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28" name="Flèche : pentagone 27">
            <a:extLst>
              <a:ext uri="{FF2B5EF4-FFF2-40B4-BE49-F238E27FC236}">
                <a16:creationId xmlns:a16="http://schemas.microsoft.com/office/drawing/2014/main" id="{713B50CA-AEE9-DA95-0F14-6D8D233D3E48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508B5DD-325F-16E3-7BBA-CDDDA3951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Image 29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86101B6F-8278-0895-CB54-558D5D328E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8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1600695384"/>
              </p:ext>
            </p:extLst>
          </p:nvPr>
        </p:nvGraphicFramePr>
        <p:xfrm>
          <a:off x="-626684" y="429777"/>
          <a:ext cx="7920879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AutoShape 2" descr="Résultat de recherche d'images pour &quot;ELECTROMENAGER&quot;"/>
          <p:cNvSpPr>
            <a:spLocks noChangeAspect="1" noChangeArrowheads="1"/>
          </p:cNvSpPr>
          <p:nvPr/>
        </p:nvSpPr>
        <p:spPr bwMode="auto">
          <a:xfrm>
            <a:off x="155575" y="827508"/>
            <a:ext cx="1816755" cy="128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utoShape 4" descr="Résultat de recherche d'images pour &quot;ELECTROMENAGER&quot;"/>
          <p:cNvSpPr>
            <a:spLocks noChangeAspect="1" noChangeArrowheads="1"/>
          </p:cNvSpPr>
          <p:nvPr/>
        </p:nvSpPr>
        <p:spPr bwMode="auto">
          <a:xfrm>
            <a:off x="8923216" y="-1238700"/>
            <a:ext cx="573405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F9C00CB8-7019-9575-BD57-FACF1C3AA291}"/>
              </a:ext>
            </a:extLst>
          </p:cNvPr>
          <p:cNvGraphicFramePr/>
          <p:nvPr/>
        </p:nvGraphicFramePr>
        <p:xfrm>
          <a:off x="-64873" y="819869"/>
          <a:ext cx="6736762" cy="50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F34D4376-9375-C745-8347-78477DF7A5CE}"/>
              </a:ext>
            </a:extLst>
          </p:cNvPr>
          <p:cNvGraphicFramePr/>
          <p:nvPr/>
        </p:nvGraphicFramePr>
        <p:xfrm>
          <a:off x="-24520" y="827508"/>
          <a:ext cx="6736762" cy="50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6" name="Groupe 15">
            <a:extLst>
              <a:ext uri="{FF2B5EF4-FFF2-40B4-BE49-F238E27FC236}">
                <a16:creationId xmlns:a16="http://schemas.microsoft.com/office/drawing/2014/main" id="{8C133534-E29B-6EC8-AB62-BAC22C49F1A2}"/>
              </a:ext>
            </a:extLst>
          </p:cNvPr>
          <p:cNvGrpSpPr/>
          <p:nvPr/>
        </p:nvGrpSpPr>
        <p:grpSpPr>
          <a:xfrm rot="3178988">
            <a:off x="10414553" y="-787486"/>
            <a:ext cx="3908781" cy="3753720"/>
            <a:chOff x="6019497" y="2533137"/>
            <a:chExt cx="3908781" cy="375372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07881BB3-2F7A-B6FE-1277-91F8AD0FBA0A}"/>
                </a:ext>
              </a:extLst>
            </p:cNvPr>
            <p:cNvSpPr/>
            <p:nvPr/>
          </p:nvSpPr>
          <p:spPr>
            <a:xfrm>
              <a:off x="6531138" y="2627890"/>
              <a:ext cx="3397140" cy="3474020"/>
            </a:xfrm>
            <a:prstGeom prst="ellipse">
              <a:avLst/>
            </a:prstGeom>
            <a:solidFill>
              <a:srgbClr val="FFC5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" name="Image 17" descr="Une image contenant croquis, noir et blanc, art&#10;&#10;Description générée automatiquement">
              <a:extLst>
                <a:ext uri="{FF2B5EF4-FFF2-40B4-BE49-F238E27FC236}">
                  <a16:creationId xmlns:a16="http://schemas.microsoft.com/office/drawing/2014/main" id="{880FA8A9-B312-7F3F-B2F2-A58AB218E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8204">
              <a:off x="6019497" y="2533137"/>
              <a:ext cx="3753720" cy="3753720"/>
            </a:xfrm>
            <a:prstGeom prst="rect">
              <a:avLst/>
            </a:prstGeom>
          </p:spPr>
        </p:pic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5780D5BF-2B31-5D6C-BD79-6CC8F605E753}"/>
              </a:ext>
            </a:extLst>
          </p:cNvPr>
          <p:cNvGrpSpPr/>
          <p:nvPr/>
        </p:nvGrpSpPr>
        <p:grpSpPr>
          <a:xfrm>
            <a:off x="5915467" y="1885084"/>
            <a:ext cx="3397140" cy="3846129"/>
            <a:chOff x="5915467" y="1885084"/>
            <a:chExt cx="3397140" cy="3846129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7B43CC2E-5C64-A8A5-D3D9-516344EBB449}"/>
                </a:ext>
              </a:extLst>
            </p:cNvPr>
            <p:cNvSpPr/>
            <p:nvPr/>
          </p:nvSpPr>
          <p:spPr>
            <a:xfrm>
              <a:off x="5915467" y="2237258"/>
              <a:ext cx="3397140" cy="3474020"/>
            </a:xfrm>
            <a:prstGeom prst="ellipse">
              <a:avLst/>
            </a:prstGeom>
            <a:solidFill>
              <a:srgbClr val="D2E7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3C4CD133-1093-A0BB-73AD-1B324ED2D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0023">
              <a:off x="6039615" y="1885084"/>
              <a:ext cx="2747236" cy="3846129"/>
            </a:xfrm>
            <a:prstGeom prst="rect">
              <a:avLst/>
            </a:prstGeom>
          </p:spPr>
        </p:pic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E09D6548-F3C7-1D41-94E0-1C15B0CB8FA7}"/>
              </a:ext>
            </a:extLst>
          </p:cNvPr>
          <p:cNvGrpSpPr/>
          <p:nvPr/>
        </p:nvGrpSpPr>
        <p:grpSpPr>
          <a:xfrm rot="12484608">
            <a:off x="9754074" y="7693770"/>
            <a:ext cx="4420588" cy="3762392"/>
            <a:chOff x="5143723" y="1948886"/>
            <a:chExt cx="4420588" cy="3762392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812AC0E5-932C-8620-8E49-5A6E6FBCA4E1}"/>
                </a:ext>
              </a:extLst>
            </p:cNvPr>
            <p:cNvSpPr/>
            <p:nvPr/>
          </p:nvSpPr>
          <p:spPr>
            <a:xfrm>
              <a:off x="5915467" y="2237258"/>
              <a:ext cx="3397140" cy="3474020"/>
            </a:xfrm>
            <a:prstGeom prst="ellipse">
              <a:avLst/>
            </a:prstGeom>
            <a:solidFill>
              <a:srgbClr val="9BE5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0" name="Image 29" descr="Une image contenant Électroménager, électroménager, appareil de cuisine, Appareils électroniques&#10;&#10;Description générée automatiquement">
              <a:extLst>
                <a:ext uri="{FF2B5EF4-FFF2-40B4-BE49-F238E27FC236}">
                  <a16:creationId xmlns:a16="http://schemas.microsoft.com/office/drawing/2014/main" id="{E4B87F0D-61FF-0749-AE9E-AB60975BD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5526" flipH="1">
              <a:off x="5143723" y="1948886"/>
              <a:ext cx="4420588" cy="3247691"/>
            </a:xfrm>
            <a:prstGeom prst="rect">
              <a:avLst/>
            </a:prstGeom>
          </p:spPr>
        </p:pic>
      </p:grpSp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B7DA1976-C0E0-7C94-57F9-836D5EAD7D36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72A2C470-2AFB-8340-1306-D7DCC7A92EC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C666D201-F562-A916-AA9E-5ECBFEB6E05E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B09674B0-7972-D22C-1EC2-E5D22D367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Image 23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19E91B67-E24C-DCED-521A-066C0B7029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91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phique 7"/>
          <p:cNvGraphicFramePr/>
          <p:nvPr/>
        </p:nvGraphicFramePr>
        <p:xfrm>
          <a:off x="-626684" y="429777"/>
          <a:ext cx="7920879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AutoShape 2" descr="Résultat de recherche d'images pour &quot;ELECTROMENAGER&quot;"/>
          <p:cNvSpPr>
            <a:spLocks noChangeAspect="1" noChangeArrowheads="1"/>
          </p:cNvSpPr>
          <p:nvPr/>
        </p:nvSpPr>
        <p:spPr bwMode="auto">
          <a:xfrm>
            <a:off x="155575" y="827508"/>
            <a:ext cx="1816755" cy="128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utoShape 4" descr="Résultat de recherche d'images pour &quot;ELECTROMENAGER&quot;"/>
          <p:cNvSpPr>
            <a:spLocks noChangeAspect="1" noChangeArrowheads="1"/>
          </p:cNvSpPr>
          <p:nvPr/>
        </p:nvSpPr>
        <p:spPr bwMode="auto">
          <a:xfrm>
            <a:off x="8923216" y="-1238700"/>
            <a:ext cx="573405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F9C00CB8-7019-9575-BD57-FACF1C3AA291}"/>
              </a:ext>
            </a:extLst>
          </p:cNvPr>
          <p:cNvGraphicFramePr/>
          <p:nvPr/>
        </p:nvGraphicFramePr>
        <p:xfrm>
          <a:off x="-64873" y="819869"/>
          <a:ext cx="6736762" cy="50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oupe 17">
            <a:extLst>
              <a:ext uri="{FF2B5EF4-FFF2-40B4-BE49-F238E27FC236}">
                <a16:creationId xmlns:a16="http://schemas.microsoft.com/office/drawing/2014/main" id="{1BF72DC6-A5A1-F7CB-FE6A-4B0F911A5138}"/>
              </a:ext>
            </a:extLst>
          </p:cNvPr>
          <p:cNvGrpSpPr/>
          <p:nvPr/>
        </p:nvGrpSpPr>
        <p:grpSpPr>
          <a:xfrm>
            <a:off x="5403826" y="2142505"/>
            <a:ext cx="3908781" cy="3753720"/>
            <a:chOff x="6019497" y="2533137"/>
            <a:chExt cx="3908781" cy="375372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A83C9464-38ED-C428-FD4C-A608EF35ADD7}"/>
                </a:ext>
              </a:extLst>
            </p:cNvPr>
            <p:cNvSpPr/>
            <p:nvPr/>
          </p:nvSpPr>
          <p:spPr>
            <a:xfrm>
              <a:off x="6531138" y="2627890"/>
              <a:ext cx="3397140" cy="3474020"/>
            </a:xfrm>
            <a:prstGeom prst="ellipse">
              <a:avLst/>
            </a:prstGeom>
            <a:solidFill>
              <a:srgbClr val="FFC5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Image 15" descr="Une image contenant croquis, noir et blanc, art&#10;&#10;Description générée automatiquement">
              <a:extLst>
                <a:ext uri="{FF2B5EF4-FFF2-40B4-BE49-F238E27FC236}">
                  <a16:creationId xmlns:a16="http://schemas.microsoft.com/office/drawing/2014/main" id="{4B6A3480-57A0-6D1C-2651-85AF2CF26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8204">
              <a:off x="6019497" y="2533137"/>
              <a:ext cx="3753720" cy="3753720"/>
            </a:xfrm>
            <a:prstGeom prst="rect">
              <a:avLst/>
            </a:prstGeom>
          </p:spPr>
        </p:pic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DE9C8D32-0D93-A6D6-21E6-019F2CB48320}"/>
              </a:ext>
            </a:extLst>
          </p:cNvPr>
          <p:cNvGrpSpPr/>
          <p:nvPr/>
        </p:nvGrpSpPr>
        <p:grpSpPr>
          <a:xfrm rot="14646407">
            <a:off x="8701506" y="7820036"/>
            <a:ext cx="3397140" cy="3846129"/>
            <a:chOff x="5915467" y="1885084"/>
            <a:chExt cx="3397140" cy="3846129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DC4A0143-9D97-BF84-1183-4DB4B6EFD81D}"/>
                </a:ext>
              </a:extLst>
            </p:cNvPr>
            <p:cNvSpPr/>
            <p:nvPr/>
          </p:nvSpPr>
          <p:spPr>
            <a:xfrm>
              <a:off x="5915467" y="2237258"/>
              <a:ext cx="3397140" cy="3474020"/>
            </a:xfrm>
            <a:prstGeom prst="ellipse">
              <a:avLst/>
            </a:prstGeom>
            <a:solidFill>
              <a:srgbClr val="D2E7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F6B1D7DA-7221-9AB6-A4CB-B92897BD1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0023">
              <a:off x="6039615" y="1885084"/>
              <a:ext cx="2747236" cy="3846129"/>
            </a:xfrm>
            <a:prstGeom prst="rect">
              <a:avLst/>
            </a:prstGeom>
          </p:spPr>
        </p:pic>
      </p:grpSp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D3A8F62A-0192-7C4E-1C28-0AF0E0CAD542}"/>
              </a:ext>
            </a:extLst>
          </p:cNvPr>
          <p:cNvSpPr/>
          <p:nvPr/>
        </p:nvSpPr>
        <p:spPr>
          <a:xfrm>
            <a:off x="-163506" y="6444133"/>
            <a:ext cx="4555746" cy="72008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E8BEB493-3C35-315E-BF63-D7CFFC591A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5783" r="8842" b="13693"/>
          <a:stretch/>
        </p:blipFill>
        <p:spPr>
          <a:xfrm>
            <a:off x="71760" y="6588149"/>
            <a:ext cx="2088232" cy="576064"/>
          </a:xfrm>
          <a:prstGeom prst="rect">
            <a:avLst/>
          </a:prstGeom>
        </p:spPr>
      </p:pic>
      <p:sp>
        <p:nvSpPr>
          <p:cNvPr id="10" name="Flèche : pentagone 9">
            <a:extLst>
              <a:ext uri="{FF2B5EF4-FFF2-40B4-BE49-F238E27FC236}">
                <a16:creationId xmlns:a16="http://schemas.microsoft.com/office/drawing/2014/main" id="{80851E51-18E0-2721-D3E2-A031E1B8EEA2}"/>
              </a:ext>
            </a:extLst>
          </p:cNvPr>
          <p:cNvSpPr/>
          <p:nvPr/>
        </p:nvSpPr>
        <p:spPr>
          <a:xfrm>
            <a:off x="-360288" y="6313878"/>
            <a:ext cx="5184576" cy="994351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6C3ED237-6A03-4412-1F89-CF16B7612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74" y="6353484"/>
            <a:ext cx="1728192" cy="93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Image 24" descr="Une image contenant symbole, ligne, Graphique, Caractère coloré&#10;&#10;Description générée automatiquement">
            <a:extLst>
              <a:ext uri="{FF2B5EF4-FFF2-40B4-BE49-F238E27FC236}">
                <a16:creationId xmlns:a16="http://schemas.microsoft.com/office/drawing/2014/main" id="{923A5840-3F9A-3AF8-0B49-C4B66A4602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10" y="6804173"/>
            <a:ext cx="151128" cy="17464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FF028D8-4BAA-432F-3F87-A5CA972F1DCF}"/>
              </a:ext>
            </a:extLst>
          </p:cNvPr>
          <p:cNvSpPr/>
          <p:nvPr/>
        </p:nvSpPr>
        <p:spPr>
          <a:xfrm>
            <a:off x="2610823" y="-3132931"/>
            <a:ext cx="4775666" cy="865878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5EC91"/>
                </a:solidFill>
                <a:latin typeface="Poppins"/>
                <a:ea typeface="Microsoft YaHei"/>
                <a:cs typeface="Poppins"/>
              </a:rPr>
              <a:t>Le chauffage</a:t>
            </a:r>
          </a:p>
        </p:txBody>
      </p:sp>
      <p:pic>
        <p:nvPicPr>
          <p:cNvPr id="27" name="Image 26" descr="Une image contenant capture d’écran, Graphique, Police, symbole&#10;&#10;Description générée automatiquement">
            <a:extLst>
              <a:ext uri="{FF2B5EF4-FFF2-40B4-BE49-F238E27FC236}">
                <a16:creationId xmlns:a16="http://schemas.microsoft.com/office/drawing/2014/main" id="{1790201D-5E1E-46FE-DC2B-1B66E9924F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172" y="-2468175"/>
            <a:ext cx="1884280" cy="188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42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76DCEB1079B64498B9C1529A8D7336" ma:contentTypeVersion="15" ma:contentTypeDescription="Crée un document." ma:contentTypeScope="" ma:versionID="53ea39f11f77bcb8559b304f2f4e1a5c">
  <xsd:schema xmlns:xsd="http://www.w3.org/2001/XMLSchema" xmlns:xs="http://www.w3.org/2001/XMLSchema" xmlns:p="http://schemas.microsoft.com/office/2006/metadata/properties" xmlns:ns2="923f5d72-3b87-4548-b7b0-6c4a33f7ec33" xmlns:ns3="7f084a7d-0127-4909-893f-986114c3f268" targetNamespace="http://schemas.microsoft.com/office/2006/metadata/properties" ma:root="true" ma:fieldsID="7e0d2407aed2668ce7bedca1125081ca" ns2:_="" ns3:_="">
    <xsd:import namespace="923f5d72-3b87-4548-b7b0-6c4a33f7ec33"/>
    <xsd:import namespace="7f084a7d-0127-4909-893f-986114c3f2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3f5d72-3b87-4548-b7b0-6c4a33f7ec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ea4d176e-0f03-408d-894b-0133da72c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084a7d-0127-4909-893f-986114c3f26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8860dd7-dd0d-409e-b7aa-39f88e4015f6}" ma:internalName="TaxCatchAll" ma:showField="CatchAllData" ma:web="7f084a7d-0127-4909-893f-986114c3f2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3f5d72-3b87-4548-b7b0-6c4a33f7ec33">
      <Terms xmlns="http://schemas.microsoft.com/office/infopath/2007/PartnerControls"/>
    </lcf76f155ced4ddcb4097134ff3c332f>
    <TaxCatchAll xmlns="7f084a7d-0127-4909-893f-986114c3f268" xsi:nil="true"/>
  </documentManagement>
</p:properties>
</file>

<file path=customXml/itemProps1.xml><?xml version="1.0" encoding="utf-8"?>
<ds:datastoreItem xmlns:ds="http://schemas.openxmlformats.org/officeDocument/2006/customXml" ds:itemID="{F18740FC-FE40-4C1C-8E2F-746EB113AA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3f5d72-3b87-4548-b7b0-6c4a33f7ec33"/>
    <ds:schemaRef ds:uri="7f084a7d-0127-4909-893f-986114c3f2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4AF028-A618-4D12-AC67-A00CB6F887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1DBBB1-9DD7-43B4-B136-C6A9EDE0AF41}">
  <ds:schemaRefs>
    <ds:schemaRef ds:uri="7f084a7d-0127-4909-893f-986114c3f268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923f5d72-3b87-4548-b7b0-6c4a33f7ec3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</TotalTime>
  <Words>2159</Words>
  <Application>Microsoft Office PowerPoint</Application>
  <PresentationFormat>Personnalisé</PresentationFormat>
  <Paragraphs>680</Paragraphs>
  <Slides>46</Slides>
  <Notes>33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économie d'énergie</dc:title>
  <dc:creator>PIMMS</dc:creator>
  <cp:lastModifiedBy>Enzo BISSON</cp:lastModifiedBy>
  <cp:revision>869</cp:revision>
  <cp:lastPrinted>2018-10-18T11:29:37Z</cp:lastPrinted>
  <dcterms:created xsi:type="dcterms:W3CDTF">2016-10-03T13:25:49Z</dcterms:created>
  <dcterms:modified xsi:type="dcterms:W3CDTF">2024-08-28T08:38:57Z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r8>0</vt:r8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r8>0</vt:r8>
  </property>
  <property fmtid="{D5CDD505-2E9C-101B-9397-08002B2CF9AE}" pid="7" name="Notes">
    <vt:r8>15</vt:r8>
  </property>
  <property fmtid="{D5CDD505-2E9C-101B-9397-08002B2CF9AE}" pid="8" name="PresentationFormat">
    <vt:lpwstr>Personnalisé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r8>18</vt:r8>
  </property>
  <property fmtid="{D5CDD505-2E9C-101B-9397-08002B2CF9AE}" pid="12" name="ContentTypeId">
    <vt:lpwstr>0x010100EF76DCEB1079B64498B9C1529A8D7336</vt:lpwstr>
  </property>
  <property fmtid="{D5CDD505-2E9C-101B-9397-08002B2CF9AE}" pid="13" name="MediaServiceImageTags">
    <vt:lpwstr/>
  </property>
</Properties>
</file>